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56" r:id="rId2"/>
    <p:sldId id="444" r:id="rId3"/>
    <p:sldId id="445" r:id="rId4"/>
    <p:sldId id="493" r:id="rId5"/>
    <p:sldId id="447" r:id="rId6"/>
    <p:sldId id="448" r:id="rId7"/>
    <p:sldId id="449" r:id="rId8"/>
    <p:sldId id="450" r:id="rId9"/>
    <p:sldId id="494" r:id="rId10"/>
    <p:sldId id="451" r:id="rId11"/>
    <p:sldId id="495" r:id="rId12"/>
    <p:sldId id="453" r:id="rId13"/>
    <p:sldId id="452" r:id="rId14"/>
    <p:sldId id="454" r:id="rId15"/>
    <p:sldId id="455" r:id="rId16"/>
    <p:sldId id="456" r:id="rId17"/>
    <p:sldId id="537" r:id="rId18"/>
    <p:sldId id="496" r:id="rId19"/>
    <p:sldId id="457" r:id="rId20"/>
    <p:sldId id="497" r:id="rId21"/>
    <p:sldId id="458" r:id="rId22"/>
    <p:sldId id="459" r:id="rId23"/>
    <p:sldId id="460" r:id="rId24"/>
    <p:sldId id="538" r:id="rId25"/>
    <p:sldId id="461" r:id="rId26"/>
    <p:sldId id="498" r:id="rId27"/>
    <p:sldId id="462" r:id="rId28"/>
    <p:sldId id="539" r:id="rId29"/>
    <p:sldId id="463" r:id="rId30"/>
    <p:sldId id="499" r:id="rId31"/>
    <p:sldId id="464" r:id="rId32"/>
    <p:sldId id="465" r:id="rId33"/>
    <p:sldId id="500" r:id="rId34"/>
    <p:sldId id="466" r:id="rId35"/>
    <p:sldId id="467" r:id="rId36"/>
    <p:sldId id="468" r:id="rId37"/>
    <p:sldId id="469" r:id="rId38"/>
    <p:sldId id="501" r:id="rId39"/>
    <p:sldId id="470" r:id="rId40"/>
    <p:sldId id="471" r:id="rId41"/>
    <p:sldId id="472" r:id="rId42"/>
    <p:sldId id="473" r:id="rId43"/>
    <p:sldId id="474" r:id="rId44"/>
    <p:sldId id="502" r:id="rId45"/>
    <p:sldId id="475" r:id="rId46"/>
    <p:sldId id="503" r:id="rId47"/>
    <p:sldId id="476" r:id="rId48"/>
    <p:sldId id="477" r:id="rId49"/>
    <p:sldId id="540" r:id="rId50"/>
    <p:sldId id="478" r:id="rId51"/>
    <p:sldId id="504" r:id="rId52"/>
    <p:sldId id="479" r:id="rId53"/>
    <p:sldId id="319" r:id="rId54"/>
    <p:sldId id="505" r:id="rId55"/>
    <p:sldId id="409" r:id="rId56"/>
    <p:sldId id="506" r:id="rId57"/>
    <p:sldId id="410" r:id="rId58"/>
    <p:sldId id="372" r:id="rId59"/>
    <p:sldId id="507" r:id="rId60"/>
    <p:sldId id="320" r:id="rId61"/>
    <p:sldId id="541" r:id="rId62"/>
    <p:sldId id="411" r:id="rId63"/>
    <p:sldId id="322" r:id="rId64"/>
    <p:sldId id="323" r:id="rId65"/>
    <p:sldId id="412" r:id="rId66"/>
    <p:sldId id="509" r:id="rId67"/>
    <p:sldId id="324" r:id="rId68"/>
    <p:sldId id="510" r:id="rId69"/>
    <p:sldId id="413" r:id="rId70"/>
    <p:sldId id="511" r:id="rId71"/>
    <p:sldId id="325" r:id="rId72"/>
    <p:sldId id="512" r:id="rId73"/>
    <p:sldId id="326" r:id="rId74"/>
    <p:sldId id="513" r:id="rId75"/>
    <p:sldId id="415" r:id="rId76"/>
    <p:sldId id="514" r:id="rId77"/>
    <p:sldId id="414" r:id="rId78"/>
    <p:sldId id="327" r:id="rId79"/>
    <p:sldId id="515" r:id="rId80"/>
    <p:sldId id="417" r:id="rId81"/>
    <p:sldId id="416" r:id="rId82"/>
    <p:sldId id="516" r:id="rId83"/>
    <p:sldId id="328" r:id="rId84"/>
    <p:sldId id="418" r:id="rId85"/>
    <p:sldId id="517" r:id="rId86"/>
    <p:sldId id="419" r:id="rId87"/>
    <p:sldId id="350" r:id="rId88"/>
    <p:sldId id="351" r:id="rId89"/>
    <p:sldId id="492" r:id="rId90"/>
    <p:sldId id="352" r:id="rId91"/>
    <p:sldId id="353" r:id="rId92"/>
    <p:sldId id="518" r:id="rId93"/>
    <p:sldId id="429" r:id="rId94"/>
    <p:sldId id="519" r:id="rId95"/>
    <p:sldId id="374" r:id="rId96"/>
    <p:sldId id="520" r:id="rId97"/>
    <p:sldId id="354" r:id="rId98"/>
    <p:sldId id="355" r:id="rId99"/>
    <p:sldId id="521" r:id="rId100"/>
    <p:sldId id="430" r:id="rId101"/>
    <p:sldId id="522" r:id="rId102"/>
    <p:sldId id="432" r:id="rId103"/>
    <p:sldId id="356" r:id="rId104"/>
    <p:sldId id="523" r:id="rId105"/>
    <p:sldId id="433" r:id="rId106"/>
    <p:sldId id="431" r:id="rId107"/>
    <p:sldId id="524" r:id="rId108"/>
    <p:sldId id="357" r:id="rId109"/>
    <p:sldId id="358" r:id="rId110"/>
    <p:sldId id="434" r:id="rId111"/>
    <p:sldId id="525" r:id="rId112"/>
    <p:sldId id="435" r:id="rId113"/>
    <p:sldId id="359" r:id="rId114"/>
    <p:sldId id="526" r:id="rId115"/>
    <p:sldId id="360" r:id="rId116"/>
    <p:sldId id="528" r:id="rId117"/>
    <p:sldId id="527" r:id="rId118"/>
    <p:sldId id="361" r:id="rId119"/>
    <p:sldId id="529" r:id="rId120"/>
    <p:sldId id="437" r:id="rId121"/>
    <p:sldId id="362" r:id="rId122"/>
    <p:sldId id="530" r:id="rId123"/>
    <p:sldId id="531" r:id="rId124"/>
    <p:sldId id="363" r:id="rId125"/>
    <p:sldId id="532" r:id="rId126"/>
    <p:sldId id="364" r:id="rId127"/>
    <p:sldId id="533" r:id="rId128"/>
    <p:sldId id="438" r:id="rId129"/>
    <p:sldId id="365" r:id="rId130"/>
    <p:sldId id="542" r:id="rId131"/>
    <p:sldId id="543" r:id="rId132"/>
    <p:sldId id="480" r:id="rId133"/>
    <p:sldId id="481" r:id="rId134"/>
    <p:sldId id="482" r:id="rId135"/>
    <p:sldId id="483" r:id="rId136"/>
    <p:sldId id="484" r:id="rId137"/>
    <p:sldId id="485" r:id="rId138"/>
    <p:sldId id="534" r:id="rId139"/>
    <p:sldId id="489" r:id="rId140"/>
    <p:sldId id="535" r:id="rId141"/>
    <p:sldId id="487" r:id="rId142"/>
    <p:sldId id="488" r:id="rId143"/>
    <p:sldId id="490" r:id="rId144"/>
    <p:sldId id="491" r:id="rId145"/>
    <p:sldId id="536" r:id="rId146"/>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p:scale>
          <a:sx n="100" d="100"/>
          <a:sy n="100" d="100"/>
        </p:scale>
        <p:origin x="-1938" y="-720"/>
      </p:cViewPr>
      <p:guideLst>
        <p:guide orient="horz" pos="162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585C20-FF80-461E-9551-4337F6DE5242}" type="doc">
      <dgm:prSet loTypeId="urn:microsoft.com/office/officeart/2005/8/layout/default" loCatId="list" qsTypeId="urn:microsoft.com/office/officeart/2005/8/quickstyle/3d3" qsCatId="3D" csTypeId="urn:microsoft.com/office/officeart/2005/8/colors/colorful2" csCatId="colorful" phldr="1"/>
      <dgm:spPr/>
      <dgm:t>
        <a:bodyPr/>
        <a:lstStyle/>
        <a:p>
          <a:endParaRPr lang="zh-TW" altLang="en-US"/>
        </a:p>
      </dgm:t>
    </dgm:pt>
    <dgm:pt modelId="{D4D08444-91DA-4FAB-84E6-13DDC1AF11EB}">
      <dgm:prSet phldrT="[文字]" custT="1"/>
      <dgm:spPr/>
      <dgm:t>
        <a:bodyPr/>
        <a:lstStyle/>
        <a:p>
          <a:r>
            <a:rPr lang="zh-TW" altLang="en-US" sz="2800" b="1" dirty="0" smtClean="0">
              <a:latin typeface="微軟正黑體" pitchFamily="34" charset="-120"/>
              <a:ea typeface="微軟正黑體" pitchFamily="34" charset="-120"/>
            </a:rPr>
            <a:t>遍存性</a:t>
          </a:r>
          <a:endParaRPr lang="zh-TW" altLang="en-US" sz="2800" b="1" dirty="0">
            <a:latin typeface="微軟正黑體" pitchFamily="34" charset="-120"/>
            <a:ea typeface="微軟正黑體" pitchFamily="34" charset="-120"/>
          </a:endParaRPr>
        </a:p>
      </dgm:t>
    </dgm:pt>
    <dgm:pt modelId="{1D1EBA2B-677B-4FAF-AC4E-A53A523C7DA8}" type="parTrans" cxnId="{DFE19DFC-E4FD-4A91-B95F-A295209ED6FA}">
      <dgm:prSet/>
      <dgm:spPr/>
      <dgm:t>
        <a:bodyPr/>
        <a:lstStyle/>
        <a:p>
          <a:endParaRPr lang="zh-TW" altLang="en-US" sz="2800" b="1"/>
        </a:p>
      </dgm:t>
    </dgm:pt>
    <dgm:pt modelId="{18D75D85-99FC-4CCD-B5B6-3D69A39CC646}" type="sibTrans" cxnId="{DFE19DFC-E4FD-4A91-B95F-A295209ED6FA}">
      <dgm:prSet/>
      <dgm:spPr/>
      <dgm:t>
        <a:bodyPr/>
        <a:lstStyle/>
        <a:p>
          <a:endParaRPr lang="zh-TW" altLang="en-US" sz="2800" b="1"/>
        </a:p>
      </dgm:t>
    </dgm:pt>
    <dgm:pt modelId="{8EBDCAB6-5A6D-4407-B8BB-066D3812CFA0}">
      <dgm:prSet phldrT="[文字]" custT="1"/>
      <dgm:spPr/>
      <dgm:t>
        <a:bodyPr/>
        <a:lstStyle/>
        <a:p>
          <a:r>
            <a:rPr lang="zh-TW" altLang="en-US" sz="2800" b="1" dirty="0" smtClean="0">
              <a:latin typeface="微軟正黑體" pitchFamily="34" charset="-120"/>
              <a:ea typeface="微軟正黑體" pitchFamily="34" charset="-120"/>
            </a:rPr>
            <a:t>全球市場</a:t>
          </a:r>
          <a:endParaRPr lang="zh-TW" altLang="en-US" sz="2800" b="1" dirty="0">
            <a:latin typeface="微軟正黑體" pitchFamily="34" charset="-120"/>
            <a:ea typeface="微軟正黑體" pitchFamily="34" charset="-120"/>
          </a:endParaRPr>
        </a:p>
      </dgm:t>
    </dgm:pt>
    <dgm:pt modelId="{E1B67E91-B922-4BB2-AF7A-9C954BA33294}" type="parTrans" cxnId="{4F1EA4FF-CE89-4E71-B14A-81E8CA80980F}">
      <dgm:prSet/>
      <dgm:spPr/>
      <dgm:t>
        <a:bodyPr/>
        <a:lstStyle/>
        <a:p>
          <a:endParaRPr lang="zh-TW" altLang="en-US" sz="2800" b="1"/>
        </a:p>
      </dgm:t>
    </dgm:pt>
    <dgm:pt modelId="{8314CFDB-BBDD-48CB-A8B9-4A40C3E8025F}" type="sibTrans" cxnId="{4F1EA4FF-CE89-4E71-B14A-81E8CA80980F}">
      <dgm:prSet/>
      <dgm:spPr/>
      <dgm:t>
        <a:bodyPr/>
        <a:lstStyle/>
        <a:p>
          <a:endParaRPr lang="zh-TW" altLang="en-US" sz="2800" b="1"/>
        </a:p>
      </dgm:t>
    </dgm:pt>
    <dgm:pt modelId="{9289B7BC-7B29-4531-9AE4-F9AA2B820325}">
      <dgm:prSet phldrT="[文字]" custT="1"/>
      <dgm:spPr/>
      <dgm:t>
        <a:bodyPr/>
        <a:lstStyle/>
        <a:p>
          <a:r>
            <a:rPr lang="zh-TW" altLang="en-US" sz="2800" b="1" dirty="0" smtClean="0">
              <a:latin typeface="微軟正黑體" pitchFamily="34" charset="-120"/>
              <a:ea typeface="微軟正黑體" pitchFamily="34" charset="-120"/>
            </a:rPr>
            <a:t>全球標準</a:t>
          </a:r>
          <a:endParaRPr lang="zh-TW" altLang="en-US" sz="2800" b="1" dirty="0">
            <a:latin typeface="微軟正黑體" pitchFamily="34" charset="-120"/>
            <a:ea typeface="微軟正黑體" pitchFamily="34" charset="-120"/>
          </a:endParaRPr>
        </a:p>
      </dgm:t>
    </dgm:pt>
    <dgm:pt modelId="{0563830D-459D-4770-BBAE-5D255E3991F4}" type="parTrans" cxnId="{0EF4A3F6-FCA9-4FFD-81A3-4ECD671D5E81}">
      <dgm:prSet/>
      <dgm:spPr/>
      <dgm:t>
        <a:bodyPr/>
        <a:lstStyle/>
        <a:p>
          <a:endParaRPr lang="zh-TW" altLang="en-US" sz="2800" b="1"/>
        </a:p>
      </dgm:t>
    </dgm:pt>
    <dgm:pt modelId="{C1610684-DC2E-4C82-A35C-20C8E47F40EC}" type="sibTrans" cxnId="{0EF4A3F6-FCA9-4FFD-81A3-4ECD671D5E81}">
      <dgm:prSet/>
      <dgm:spPr/>
      <dgm:t>
        <a:bodyPr/>
        <a:lstStyle/>
        <a:p>
          <a:endParaRPr lang="zh-TW" altLang="en-US" sz="2800" b="1"/>
        </a:p>
      </dgm:t>
    </dgm:pt>
    <dgm:pt modelId="{16C0480C-DFE8-4F53-87DD-54F9A6EF1C9C}">
      <dgm:prSet phldrT="[文字]" custT="1"/>
      <dgm:spPr/>
      <dgm:t>
        <a:bodyPr/>
        <a:lstStyle/>
        <a:p>
          <a:r>
            <a:rPr lang="zh-TW" altLang="en-US" sz="2800" b="1" dirty="0" smtClean="0">
              <a:latin typeface="微軟正黑體" pitchFamily="34" charset="-120"/>
              <a:ea typeface="微軟正黑體" pitchFamily="34" charset="-120"/>
            </a:rPr>
            <a:t>互動與多元資訊</a:t>
          </a:r>
          <a:endParaRPr lang="zh-TW" altLang="en-US" sz="2800" b="1" dirty="0">
            <a:latin typeface="微軟正黑體" pitchFamily="34" charset="-120"/>
            <a:ea typeface="微軟正黑體" pitchFamily="34" charset="-120"/>
          </a:endParaRPr>
        </a:p>
      </dgm:t>
    </dgm:pt>
    <dgm:pt modelId="{029C5E9F-4486-4973-8FB7-9B2D3E2EA6AE}" type="parTrans" cxnId="{3E14CC8D-0892-44FA-9D28-47C58BC0EEFB}">
      <dgm:prSet/>
      <dgm:spPr/>
      <dgm:t>
        <a:bodyPr/>
        <a:lstStyle/>
        <a:p>
          <a:endParaRPr lang="zh-TW" altLang="en-US" sz="2800" b="1"/>
        </a:p>
      </dgm:t>
    </dgm:pt>
    <dgm:pt modelId="{AF772F09-F660-498A-9753-23EFCB574BA8}" type="sibTrans" cxnId="{3E14CC8D-0892-44FA-9D28-47C58BC0EEFB}">
      <dgm:prSet/>
      <dgm:spPr/>
      <dgm:t>
        <a:bodyPr/>
        <a:lstStyle/>
        <a:p>
          <a:endParaRPr lang="zh-TW" altLang="en-US" sz="2800" b="1"/>
        </a:p>
      </dgm:t>
    </dgm:pt>
    <dgm:pt modelId="{8838F58B-CF21-489E-B7DF-95D39CDC9EDA}">
      <dgm:prSet phldrT="[文字]" custT="1"/>
      <dgm:spPr/>
      <dgm:t>
        <a:bodyPr/>
        <a:lstStyle/>
        <a:p>
          <a:r>
            <a:rPr lang="zh-TW" altLang="en-US" sz="2800" b="1" dirty="0" smtClean="0">
              <a:latin typeface="微軟正黑體" pitchFamily="34" charset="-120"/>
              <a:ea typeface="微軟正黑體" pitchFamily="34" charset="-120"/>
            </a:rPr>
            <a:t>資訊密集</a:t>
          </a:r>
          <a:endParaRPr lang="zh-TW" altLang="en-US" sz="2800" b="1" dirty="0">
            <a:latin typeface="微軟正黑體" pitchFamily="34" charset="-120"/>
            <a:ea typeface="微軟正黑體" pitchFamily="34" charset="-120"/>
          </a:endParaRPr>
        </a:p>
      </dgm:t>
    </dgm:pt>
    <dgm:pt modelId="{E87C951B-B1DF-45A7-963B-370F76A4EB13}" type="parTrans" cxnId="{60D68B0A-8F90-4111-817C-ABF3EC50BEA2}">
      <dgm:prSet/>
      <dgm:spPr/>
      <dgm:t>
        <a:bodyPr/>
        <a:lstStyle/>
        <a:p>
          <a:endParaRPr lang="zh-TW" altLang="en-US" sz="2800" b="1"/>
        </a:p>
      </dgm:t>
    </dgm:pt>
    <dgm:pt modelId="{2D0CF1A8-4184-4CE6-8DF5-741A4D8F0726}" type="sibTrans" cxnId="{60D68B0A-8F90-4111-817C-ABF3EC50BEA2}">
      <dgm:prSet/>
      <dgm:spPr/>
      <dgm:t>
        <a:bodyPr/>
        <a:lstStyle/>
        <a:p>
          <a:endParaRPr lang="zh-TW" altLang="en-US" sz="2800" b="1"/>
        </a:p>
      </dgm:t>
    </dgm:pt>
    <dgm:pt modelId="{D11BF3A9-9274-48CF-B150-7B65CDAD26EE}">
      <dgm:prSet phldrT="[文字]" custT="1"/>
      <dgm:spPr/>
      <dgm:t>
        <a:bodyPr/>
        <a:lstStyle/>
        <a:p>
          <a:r>
            <a:rPr lang="zh-TW" altLang="en-US" sz="2800" b="1" dirty="0" smtClean="0">
              <a:latin typeface="微軟正黑體" pitchFamily="34" charset="-120"/>
              <a:ea typeface="微軟正黑體" pitchFamily="34" charset="-120"/>
            </a:rPr>
            <a:t>個人化與</a:t>
          </a:r>
          <a:r>
            <a:rPr lang="en-US" altLang="zh-TW" sz="2800" b="1" dirty="0" smtClean="0">
              <a:latin typeface="微軟正黑體" pitchFamily="34" charset="-120"/>
              <a:ea typeface="微軟正黑體" pitchFamily="34" charset="-120"/>
            </a:rPr>
            <a:t/>
          </a:r>
          <a:br>
            <a:rPr lang="en-US" altLang="zh-TW" sz="2800" b="1" dirty="0" smtClean="0">
              <a:latin typeface="微軟正黑體" pitchFamily="34" charset="-120"/>
              <a:ea typeface="微軟正黑體" pitchFamily="34" charset="-120"/>
            </a:rPr>
          </a:br>
          <a:r>
            <a:rPr lang="zh-TW" altLang="en-US" sz="2800" b="1" dirty="0" smtClean="0">
              <a:latin typeface="微軟正黑體" pitchFamily="34" charset="-120"/>
              <a:ea typeface="微軟正黑體" pitchFamily="34" charset="-120"/>
            </a:rPr>
            <a:t>客製化</a:t>
          </a:r>
          <a:endParaRPr lang="zh-TW" altLang="en-US" sz="2800" b="1" dirty="0">
            <a:latin typeface="微軟正黑體" pitchFamily="34" charset="-120"/>
            <a:ea typeface="微軟正黑體" pitchFamily="34" charset="-120"/>
          </a:endParaRPr>
        </a:p>
      </dgm:t>
    </dgm:pt>
    <dgm:pt modelId="{14886D47-23F1-4124-9D3E-4C929934BAE0}" type="parTrans" cxnId="{4AB0DF17-64F1-4893-B1FA-13C3FA8D542E}">
      <dgm:prSet/>
      <dgm:spPr/>
      <dgm:t>
        <a:bodyPr/>
        <a:lstStyle/>
        <a:p>
          <a:endParaRPr lang="zh-TW" altLang="en-US" sz="2800" b="1"/>
        </a:p>
      </dgm:t>
    </dgm:pt>
    <dgm:pt modelId="{47FC7CAE-90D6-499F-ADC7-958871BE7978}" type="sibTrans" cxnId="{4AB0DF17-64F1-4893-B1FA-13C3FA8D542E}">
      <dgm:prSet/>
      <dgm:spPr/>
      <dgm:t>
        <a:bodyPr/>
        <a:lstStyle/>
        <a:p>
          <a:endParaRPr lang="zh-TW" altLang="en-US" sz="2800" b="1"/>
        </a:p>
      </dgm:t>
    </dgm:pt>
    <dgm:pt modelId="{E80174FF-A718-491A-992D-F7955C6C89B1}" type="pres">
      <dgm:prSet presAssocID="{63585C20-FF80-461E-9551-4337F6DE5242}" presName="diagram" presStyleCnt="0">
        <dgm:presLayoutVars>
          <dgm:dir/>
          <dgm:resizeHandles val="exact"/>
        </dgm:presLayoutVars>
      </dgm:prSet>
      <dgm:spPr/>
      <dgm:t>
        <a:bodyPr/>
        <a:lstStyle/>
        <a:p>
          <a:endParaRPr lang="zh-TW" altLang="en-US"/>
        </a:p>
      </dgm:t>
    </dgm:pt>
    <dgm:pt modelId="{F6D8F3C3-C949-4FDA-B617-A67898F858B3}" type="pres">
      <dgm:prSet presAssocID="{D4D08444-91DA-4FAB-84E6-13DDC1AF11EB}" presName="node" presStyleLbl="node1" presStyleIdx="0" presStyleCnt="6">
        <dgm:presLayoutVars>
          <dgm:bulletEnabled val="1"/>
        </dgm:presLayoutVars>
      </dgm:prSet>
      <dgm:spPr/>
      <dgm:t>
        <a:bodyPr/>
        <a:lstStyle/>
        <a:p>
          <a:endParaRPr lang="zh-TW" altLang="en-US"/>
        </a:p>
      </dgm:t>
    </dgm:pt>
    <dgm:pt modelId="{46C12954-847F-4428-A0C1-D17881F5EE8B}" type="pres">
      <dgm:prSet presAssocID="{18D75D85-99FC-4CCD-B5B6-3D69A39CC646}" presName="sibTrans" presStyleCnt="0"/>
      <dgm:spPr/>
      <dgm:t>
        <a:bodyPr/>
        <a:lstStyle/>
        <a:p>
          <a:endParaRPr lang="zh-TW" altLang="en-US"/>
        </a:p>
      </dgm:t>
    </dgm:pt>
    <dgm:pt modelId="{C2E5D5C7-E20F-4210-B8BF-B8BAF3E58048}" type="pres">
      <dgm:prSet presAssocID="{8EBDCAB6-5A6D-4407-B8BB-066D3812CFA0}" presName="node" presStyleLbl="node1" presStyleIdx="1" presStyleCnt="6">
        <dgm:presLayoutVars>
          <dgm:bulletEnabled val="1"/>
        </dgm:presLayoutVars>
      </dgm:prSet>
      <dgm:spPr/>
      <dgm:t>
        <a:bodyPr/>
        <a:lstStyle/>
        <a:p>
          <a:endParaRPr lang="zh-TW" altLang="en-US"/>
        </a:p>
      </dgm:t>
    </dgm:pt>
    <dgm:pt modelId="{96FF2117-0F07-49C5-B5F5-267C168A364E}" type="pres">
      <dgm:prSet presAssocID="{8314CFDB-BBDD-48CB-A8B9-4A40C3E8025F}" presName="sibTrans" presStyleCnt="0"/>
      <dgm:spPr/>
      <dgm:t>
        <a:bodyPr/>
        <a:lstStyle/>
        <a:p>
          <a:endParaRPr lang="zh-TW" altLang="en-US"/>
        </a:p>
      </dgm:t>
    </dgm:pt>
    <dgm:pt modelId="{EC1663E7-CC39-4030-96EF-705E79DCEED4}" type="pres">
      <dgm:prSet presAssocID="{9289B7BC-7B29-4531-9AE4-F9AA2B820325}" presName="node" presStyleLbl="node1" presStyleIdx="2" presStyleCnt="6">
        <dgm:presLayoutVars>
          <dgm:bulletEnabled val="1"/>
        </dgm:presLayoutVars>
      </dgm:prSet>
      <dgm:spPr/>
      <dgm:t>
        <a:bodyPr/>
        <a:lstStyle/>
        <a:p>
          <a:endParaRPr lang="zh-TW" altLang="en-US"/>
        </a:p>
      </dgm:t>
    </dgm:pt>
    <dgm:pt modelId="{DE5929C1-581B-4E90-91A5-2F6E859A3CE9}" type="pres">
      <dgm:prSet presAssocID="{C1610684-DC2E-4C82-A35C-20C8E47F40EC}" presName="sibTrans" presStyleCnt="0"/>
      <dgm:spPr/>
      <dgm:t>
        <a:bodyPr/>
        <a:lstStyle/>
        <a:p>
          <a:endParaRPr lang="zh-TW" altLang="en-US"/>
        </a:p>
      </dgm:t>
    </dgm:pt>
    <dgm:pt modelId="{356ECA3E-58F2-4DCE-8195-0690DEA71F42}" type="pres">
      <dgm:prSet presAssocID="{16C0480C-DFE8-4F53-87DD-54F9A6EF1C9C}" presName="node" presStyleLbl="node1" presStyleIdx="3" presStyleCnt="6">
        <dgm:presLayoutVars>
          <dgm:bulletEnabled val="1"/>
        </dgm:presLayoutVars>
      </dgm:prSet>
      <dgm:spPr/>
      <dgm:t>
        <a:bodyPr/>
        <a:lstStyle/>
        <a:p>
          <a:endParaRPr lang="zh-TW" altLang="en-US"/>
        </a:p>
      </dgm:t>
    </dgm:pt>
    <dgm:pt modelId="{0C21EE56-5A70-4D9C-8B56-B515DC425FD3}" type="pres">
      <dgm:prSet presAssocID="{AF772F09-F660-498A-9753-23EFCB574BA8}" presName="sibTrans" presStyleCnt="0"/>
      <dgm:spPr/>
      <dgm:t>
        <a:bodyPr/>
        <a:lstStyle/>
        <a:p>
          <a:endParaRPr lang="zh-TW" altLang="en-US"/>
        </a:p>
      </dgm:t>
    </dgm:pt>
    <dgm:pt modelId="{C31FF9BA-35C0-48EE-831E-8025F2A5F9F1}" type="pres">
      <dgm:prSet presAssocID="{8838F58B-CF21-489E-B7DF-95D39CDC9EDA}" presName="node" presStyleLbl="node1" presStyleIdx="4" presStyleCnt="6">
        <dgm:presLayoutVars>
          <dgm:bulletEnabled val="1"/>
        </dgm:presLayoutVars>
      </dgm:prSet>
      <dgm:spPr/>
      <dgm:t>
        <a:bodyPr/>
        <a:lstStyle/>
        <a:p>
          <a:endParaRPr lang="zh-TW" altLang="en-US"/>
        </a:p>
      </dgm:t>
    </dgm:pt>
    <dgm:pt modelId="{F62FDD42-B9EC-4B00-A85E-33467ADDA8B3}" type="pres">
      <dgm:prSet presAssocID="{2D0CF1A8-4184-4CE6-8DF5-741A4D8F0726}" presName="sibTrans" presStyleCnt="0"/>
      <dgm:spPr/>
      <dgm:t>
        <a:bodyPr/>
        <a:lstStyle/>
        <a:p>
          <a:endParaRPr lang="zh-TW" altLang="en-US"/>
        </a:p>
      </dgm:t>
    </dgm:pt>
    <dgm:pt modelId="{F5E43C1B-01ED-4F38-BCD2-51F58E6171BB}" type="pres">
      <dgm:prSet presAssocID="{D11BF3A9-9274-48CF-B150-7B65CDAD26EE}" presName="node" presStyleLbl="node1" presStyleIdx="5" presStyleCnt="6">
        <dgm:presLayoutVars>
          <dgm:bulletEnabled val="1"/>
        </dgm:presLayoutVars>
      </dgm:prSet>
      <dgm:spPr/>
      <dgm:t>
        <a:bodyPr/>
        <a:lstStyle/>
        <a:p>
          <a:endParaRPr lang="zh-TW" altLang="en-US"/>
        </a:p>
      </dgm:t>
    </dgm:pt>
  </dgm:ptLst>
  <dgm:cxnLst>
    <dgm:cxn modelId="{160AF9C1-5418-4265-994F-16CE04334FD9}" type="presOf" srcId="{63585C20-FF80-461E-9551-4337F6DE5242}" destId="{E80174FF-A718-491A-992D-F7955C6C89B1}" srcOrd="0" destOrd="0" presId="urn:microsoft.com/office/officeart/2005/8/layout/default"/>
    <dgm:cxn modelId="{ABF71185-B2AC-43F1-9855-05450000CDD3}" type="presOf" srcId="{8EBDCAB6-5A6D-4407-B8BB-066D3812CFA0}" destId="{C2E5D5C7-E20F-4210-B8BF-B8BAF3E58048}" srcOrd="0" destOrd="0" presId="urn:microsoft.com/office/officeart/2005/8/layout/default"/>
    <dgm:cxn modelId="{43ECCDFD-8ED4-4D7F-90BC-E1DE880BC865}" type="presOf" srcId="{D4D08444-91DA-4FAB-84E6-13DDC1AF11EB}" destId="{F6D8F3C3-C949-4FDA-B617-A67898F858B3}" srcOrd="0" destOrd="0" presId="urn:microsoft.com/office/officeart/2005/8/layout/default"/>
    <dgm:cxn modelId="{60D68B0A-8F90-4111-817C-ABF3EC50BEA2}" srcId="{63585C20-FF80-461E-9551-4337F6DE5242}" destId="{8838F58B-CF21-489E-B7DF-95D39CDC9EDA}" srcOrd="4" destOrd="0" parTransId="{E87C951B-B1DF-45A7-963B-370F76A4EB13}" sibTransId="{2D0CF1A8-4184-4CE6-8DF5-741A4D8F0726}"/>
    <dgm:cxn modelId="{4F1EA4FF-CE89-4E71-B14A-81E8CA80980F}" srcId="{63585C20-FF80-461E-9551-4337F6DE5242}" destId="{8EBDCAB6-5A6D-4407-B8BB-066D3812CFA0}" srcOrd="1" destOrd="0" parTransId="{E1B67E91-B922-4BB2-AF7A-9C954BA33294}" sibTransId="{8314CFDB-BBDD-48CB-A8B9-4A40C3E8025F}"/>
    <dgm:cxn modelId="{0E6F9266-005E-4DF0-925A-5B0A575F0531}" type="presOf" srcId="{9289B7BC-7B29-4531-9AE4-F9AA2B820325}" destId="{EC1663E7-CC39-4030-96EF-705E79DCEED4}" srcOrd="0" destOrd="0" presId="urn:microsoft.com/office/officeart/2005/8/layout/default"/>
    <dgm:cxn modelId="{0EF4A3F6-FCA9-4FFD-81A3-4ECD671D5E81}" srcId="{63585C20-FF80-461E-9551-4337F6DE5242}" destId="{9289B7BC-7B29-4531-9AE4-F9AA2B820325}" srcOrd="2" destOrd="0" parTransId="{0563830D-459D-4770-BBAE-5D255E3991F4}" sibTransId="{C1610684-DC2E-4C82-A35C-20C8E47F40EC}"/>
    <dgm:cxn modelId="{05E43135-EA4F-44AD-AD9F-DA4F3C9FB24B}" type="presOf" srcId="{D11BF3A9-9274-48CF-B150-7B65CDAD26EE}" destId="{F5E43C1B-01ED-4F38-BCD2-51F58E6171BB}" srcOrd="0" destOrd="0" presId="urn:microsoft.com/office/officeart/2005/8/layout/default"/>
    <dgm:cxn modelId="{0C731C22-8C89-439A-A666-D193954CB030}" type="presOf" srcId="{8838F58B-CF21-489E-B7DF-95D39CDC9EDA}" destId="{C31FF9BA-35C0-48EE-831E-8025F2A5F9F1}" srcOrd="0" destOrd="0" presId="urn:microsoft.com/office/officeart/2005/8/layout/default"/>
    <dgm:cxn modelId="{DFE19DFC-E4FD-4A91-B95F-A295209ED6FA}" srcId="{63585C20-FF80-461E-9551-4337F6DE5242}" destId="{D4D08444-91DA-4FAB-84E6-13DDC1AF11EB}" srcOrd="0" destOrd="0" parTransId="{1D1EBA2B-677B-4FAF-AC4E-A53A523C7DA8}" sibTransId="{18D75D85-99FC-4CCD-B5B6-3D69A39CC646}"/>
    <dgm:cxn modelId="{4AB0DF17-64F1-4893-B1FA-13C3FA8D542E}" srcId="{63585C20-FF80-461E-9551-4337F6DE5242}" destId="{D11BF3A9-9274-48CF-B150-7B65CDAD26EE}" srcOrd="5" destOrd="0" parTransId="{14886D47-23F1-4124-9D3E-4C929934BAE0}" sibTransId="{47FC7CAE-90D6-499F-ADC7-958871BE7978}"/>
    <dgm:cxn modelId="{3E14CC8D-0892-44FA-9D28-47C58BC0EEFB}" srcId="{63585C20-FF80-461E-9551-4337F6DE5242}" destId="{16C0480C-DFE8-4F53-87DD-54F9A6EF1C9C}" srcOrd="3" destOrd="0" parTransId="{029C5E9F-4486-4973-8FB7-9B2D3E2EA6AE}" sibTransId="{AF772F09-F660-498A-9753-23EFCB574BA8}"/>
    <dgm:cxn modelId="{0FFAB033-0401-46F4-AC85-D44EF955BA17}" type="presOf" srcId="{16C0480C-DFE8-4F53-87DD-54F9A6EF1C9C}" destId="{356ECA3E-58F2-4DCE-8195-0690DEA71F42}" srcOrd="0" destOrd="0" presId="urn:microsoft.com/office/officeart/2005/8/layout/default"/>
    <dgm:cxn modelId="{CE9E1C3E-3F0E-4708-A6F0-E1612B9184CE}" type="presParOf" srcId="{E80174FF-A718-491A-992D-F7955C6C89B1}" destId="{F6D8F3C3-C949-4FDA-B617-A67898F858B3}" srcOrd="0" destOrd="0" presId="urn:microsoft.com/office/officeart/2005/8/layout/default"/>
    <dgm:cxn modelId="{4426CED2-6357-4169-AD8D-6CEFF7A333F5}" type="presParOf" srcId="{E80174FF-A718-491A-992D-F7955C6C89B1}" destId="{46C12954-847F-4428-A0C1-D17881F5EE8B}" srcOrd="1" destOrd="0" presId="urn:microsoft.com/office/officeart/2005/8/layout/default"/>
    <dgm:cxn modelId="{C85F984D-F8BC-4229-A8DD-471A57B2171B}" type="presParOf" srcId="{E80174FF-A718-491A-992D-F7955C6C89B1}" destId="{C2E5D5C7-E20F-4210-B8BF-B8BAF3E58048}" srcOrd="2" destOrd="0" presId="urn:microsoft.com/office/officeart/2005/8/layout/default"/>
    <dgm:cxn modelId="{7231897D-5069-4520-9E5B-825EDC79F5AB}" type="presParOf" srcId="{E80174FF-A718-491A-992D-F7955C6C89B1}" destId="{96FF2117-0F07-49C5-B5F5-267C168A364E}" srcOrd="3" destOrd="0" presId="urn:microsoft.com/office/officeart/2005/8/layout/default"/>
    <dgm:cxn modelId="{BBE65CDA-ADF4-4ABD-97BC-0243B43F0600}" type="presParOf" srcId="{E80174FF-A718-491A-992D-F7955C6C89B1}" destId="{EC1663E7-CC39-4030-96EF-705E79DCEED4}" srcOrd="4" destOrd="0" presId="urn:microsoft.com/office/officeart/2005/8/layout/default"/>
    <dgm:cxn modelId="{617562BF-0215-42E4-9E27-24A9CDBA9426}" type="presParOf" srcId="{E80174FF-A718-491A-992D-F7955C6C89B1}" destId="{DE5929C1-581B-4E90-91A5-2F6E859A3CE9}" srcOrd="5" destOrd="0" presId="urn:microsoft.com/office/officeart/2005/8/layout/default"/>
    <dgm:cxn modelId="{F72AF5DA-6032-4A85-9A1F-52E2E193E605}" type="presParOf" srcId="{E80174FF-A718-491A-992D-F7955C6C89B1}" destId="{356ECA3E-58F2-4DCE-8195-0690DEA71F42}" srcOrd="6" destOrd="0" presId="urn:microsoft.com/office/officeart/2005/8/layout/default"/>
    <dgm:cxn modelId="{4F6DEE5D-C35F-4BAE-998E-489C4505F8B8}" type="presParOf" srcId="{E80174FF-A718-491A-992D-F7955C6C89B1}" destId="{0C21EE56-5A70-4D9C-8B56-B515DC425FD3}" srcOrd="7" destOrd="0" presId="urn:microsoft.com/office/officeart/2005/8/layout/default"/>
    <dgm:cxn modelId="{5BA9C211-3EFE-49D3-B35B-ECA6CC824C14}" type="presParOf" srcId="{E80174FF-A718-491A-992D-F7955C6C89B1}" destId="{C31FF9BA-35C0-48EE-831E-8025F2A5F9F1}" srcOrd="8" destOrd="0" presId="urn:microsoft.com/office/officeart/2005/8/layout/default"/>
    <dgm:cxn modelId="{B649CEFE-981A-4D3D-913C-107E8FBFC80D}" type="presParOf" srcId="{E80174FF-A718-491A-992D-F7955C6C89B1}" destId="{F62FDD42-B9EC-4B00-A85E-33467ADDA8B3}" srcOrd="9" destOrd="0" presId="urn:microsoft.com/office/officeart/2005/8/layout/default"/>
    <dgm:cxn modelId="{B0A5B008-22B7-41A4-8BEE-AE17BC87F6A2}" type="presParOf" srcId="{E80174FF-A718-491A-992D-F7955C6C89B1}" destId="{F5E43C1B-01ED-4F38-BCD2-51F58E6171B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34D548-1E16-4B7C-B44E-F5B0E2BC113A}"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zh-TW" altLang="en-US"/>
        </a:p>
      </dgm:t>
    </dgm:pt>
    <dgm:pt modelId="{7A64D560-0067-4A1B-A1BF-F7FCDA66F077}">
      <dgm:prSet phldrT="[文字]" custT="1"/>
      <dgm:spPr/>
      <dgm:t>
        <a:bodyPr/>
        <a:lstStyle/>
        <a:p>
          <a:r>
            <a:rPr lang="zh-TW" altLang="en-US" sz="3200" b="1" smtClean="0">
              <a:latin typeface="微軟正黑體" panose="020B0604030504040204" pitchFamily="34" charset="-120"/>
              <a:ea typeface="微軟正黑體" panose="020B0604030504040204" pitchFamily="34" charset="-120"/>
            </a:rPr>
            <a:t>商流</a:t>
          </a:r>
          <a:endParaRPr lang="en-US" altLang="zh-TW" sz="3200" b="1" dirty="0" smtClean="0">
            <a:latin typeface="微軟正黑體" panose="020B0604030504040204" pitchFamily="34" charset="-120"/>
            <a:ea typeface="微軟正黑體" panose="020B0604030504040204" pitchFamily="34" charset="-120"/>
          </a:endParaRPr>
        </a:p>
      </dgm:t>
    </dgm:pt>
    <dgm:pt modelId="{484D7488-CA31-4CC8-BE40-B40B7B82FE85}" type="parTrans" cxnId="{F20F7AC7-F692-4AB4-8125-0E8FBC06335E}">
      <dgm:prSet/>
      <dgm:spPr/>
      <dgm:t>
        <a:bodyPr/>
        <a:lstStyle/>
        <a:p>
          <a:endParaRPr lang="zh-TW" altLang="en-US" sz="3200">
            <a:latin typeface="微軟正黑體" panose="020B0604030504040204" pitchFamily="34" charset="-120"/>
            <a:ea typeface="微軟正黑體" panose="020B0604030504040204" pitchFamily="34" charset="-120"/>
          </a:endParaRPr>
        </a:p>
      </dgm:t>
    </dgm:pt>
    <dgm:pt modelId="{01F50D17-4179-46B0-BE88-074022261835}" type="sibTrans" cxnId="{F20F7AC7-F692-4AB4-8125-0E8FBC06335E}">
      <dgm:prSet/>
      <dgm:spPr/>
      <dgm:t>
        <a:bodyPr/>
        <a:lstStyle/>
        <a:p>
          <a:endParaRPr lang="zh-TW" altLang="en-US" sz="3200">
            <a:latin typeface="微軟正黑體" panose="020B0604030504040204" pitchFamily="34" charset="-120"/>
            <a:ea typeface="微軟正黑體" panose="020B0604030504040204" pitchFamily="34" charset="-120"/>
          </a:endParaRPr>
        </a:p>
      </dgm:t>
    </dgm:pt>
    <dgm:pt modelId="{CC9A357F-2F36-4A42-99B6-6F4F84EB5931}">
      <dgm:prSet phldrT="[文字]" custT="1"/>
      <dgm:spPr/>
      <dgm:t>
        <a:bodyPr/>
        <a:lstStyle/>
        <a:p>
          <a:r>
            <a:rPr lang="zh-TW" altLang="en-US" sz="3200" b="1" dirty="0" smtClean="0">
              <a:latin typeface="微軟正黑體" panose="020B0604030504040204" pitchFamily="34" charset="-120"/>
              <a:ea typeface="微軟正黑體" panose="020B0604030504040204" pitchFamily="34" charset="-120"/>
            </a:rPr>
            <a:t>物流</a:t>
          </a:r>
          <a:endParaRPr lang="zh-TW" altLang="en-US" sz="3200" b="1" dirty="0">
            <a:latin typeface="微軟正黑體" panose="020B0604030504040204" pitchFamily="34" charset="-120"/>
            <a:ea typeface="微軟正黑體" panose="020B0604030504040204" pitchFamily="34" charset="-120"/>
          </a:endParaRPr>
        </a:p>
      </dgm:t>
    </dgm:pt>
    <dgm:pt modelId="{5DF36F8F-A9EB-448A-A04B-02F93ADCC2CB}" type="parTrans" cxnId="{6B911FB8-1CA2-40BC-B9A5-E08F566EB8C4}">
      <dgm:prSet/>
      <dgm:spPr/>
      <dgm:t>
        <a:bodyPr/>
        <a:lstStyle/>
        <a:p>
          <a:endParaRPr lang="zh-TW" altLang="en-US" sz="3200">
            <a:latin typeface="微軟正黑體" panose="020B0604030504040204" pitchFamily="34" charset="-120"/>
            <a:ea typeface="微軟正黑體" panose="020B0604030504040204" pitchFamily="34" charset="-120"/>
          </a:endParaRPr>
        </a:p>
      </dgm:t>
    </dgm:pt>
    <dgm:pt modelId="{2F2B86F1-18AE-4A3A-AD1F-D89288131A00}" type="sibTrans" cxnId="{6B911FB8-1CA2-40BC-B9A5-E08F566EB8C4}">
      <dgm:prSet/>
      <dgm:spPr/>
      <dgm:t>
        <a:bodyPr/>
        <a:lstStyle/>
        <a:p>
          <a:endParaRPr lang="zh-TW" altLang="en-US" sz="3200">
            <a:latin typeface="微軟正黑體" panose="020B0604030504040204" pitchFamily="34" charset="-120"/>
            <a:ea typeface="微軟正黑體" panose="020B0604030504040204" pitchFamily="34" charset="-120"/>
          </a:endParaRPr>
        </a:p>
      </dgm:t>
    </dgm:pt>
    <dgm:pt modelId="{0E8680EC-E822-4BE5-8F3D-48B892B60F6C}">
      <dgm:prSet phldrT="[文字]" custT="1"/>
      <dgm:spPr/>
      <dgm:t>
        <a:bodyPr/>
        <a:lstStyle/>
        <a:p>
          <a:r>
            <a:rPr lang="zh-TW" altLang="en-US" sz="3200" b="1" dirty="0" smtClean="0">
              <a:latin typeface="微軟正黑體" panose="020B0604030504040204" pitchFamily="34" charset="-120"/>
              <a:ea typeface="微軟正黑體" panose="020B0604030504040204" pitchFamily="34" charset="-120"/>
            </a:rPr>
            <a:t>金流</a:t>
          </a:r>
          <a:endParaRPr lang="zh-TW" altLang="en-US" sz="3200" b="1" dirty="0">
            <a:latin typeface="微軟正黑體" panose="020B0604030504040204" pitchFamily="34" charset="-120"/>
            <a:ea typeface="微軟正黑體" panose="020B0604030504040204" pitchFamily="34" charset="-120"/>
          </a:endParaRPr>
        </a:p>
      </dgm:t>
    </dgm:pt>
    <dgm:pt modelId="{42C90FD8-6B06-4B2C-946A-3380F3C11C94}" type="parTrans" cxnId="{294B903F-055C-4A6C-ADAB-852766A9E517}">
      <dgm:prSet/>
      <dgm:spPr/>
      <dgm:t>
        <a:bodyPr/>
        <a:lstStyle/>
        <a:p>
          <a:endParaRPr lang="zh-TW" altLang="en-US" sz="3200">
            <a:latin typeface="微軟正黑體" panose="020B0604030504040204" pitchFamily="34" charset="-120"/>
            <a:ea typeface="微軟正黑體" panose="020B0604030504040204" pitchFamily="34" charset="-120"/>
          </a:endParaRPr>
        </a:p>
      </dgm:t>
    </dgm:pt>
    <dgm:pt modelId="{161A6B65-D26F-4847-926B-600E4B49E0D9}" type="sibTrans" cxnId="{294B903F-055C-4A6C-ADAB-852766A9E517}">
      <dgm:prSet/>
      <dgm:spPr/>
      <dgm:t>
        <a:bodyPr/>
        <a:lstStyle/>
        <a:p>
          <a:endParaRPr lang="zh-TW" altLang="en-US" sz="3200">
            <a:latin typeface="微軟正黑體" panose="020B0604030504040204" pitchFamily="34" charset="-120"/>
            <a:ea typeface="微軟正黑體" panose="020B0604030504040204" pitchFamily="34" charset="-120"/>
          </a:endParaRPr>
        </a:p>
      </dgm:t>
    </dgm:pt>
    <dgm:pt modelId="{2D37B2CB-EF3D-448E-9488-507774E47715}">
      <dgm:prSet phldrT="[文字]" custT="1"/>
      <dgm:spPr/>
      <dgm:t>
        <a:bodyPr/>
        <a:lstStyle/>
        <a:p>
          <a:r>
            <a:rPr lang="zh-TW" altLang="en-US" sz="3200" b="1" dirty="0" smtClean="0">
              <a:latin typeface="微軟正黑體" panose="020B0604030504040204" pitchFamily="34" charset="-120"/>
              <a:ea typeface="微軟正黑體" panose="020B0604030504040204" pitchFamily="34" charset="-120"/>
            </a:rPr>
            <a:t>資訊流</a:t>
          </a:r>
          <a:endParaRPr lang="zh-TW" altLang="en-US" sz="3200" b="1" dirty="0">
            <a:latin typeface="微軟正黑體" panose="020B0604030504040204" pitchFamily="34" charset="-120"/>
            <a:ea typeface="微軟正黑體" panose="020B0604030504040204" pitchFamily="34" charset="-120"/>
          </a:endParaRPr>
        </a:p>
      </dgm:t>
    </dgm:pt>
    <dgm:pt modelId="{1D164745-35EB-482D-B684-3ABA1D98D2FA}" type="parTrans" cxnId="{1D2D8F97-DC81-481E-BDC9-8AF5D3D15750}">
      <dgm:prSet/>
      <dgm:spPr/>
      <dgm:t>
        <a:bodyPr/>
        <a:lstStyle/>
        <a:p>
          <a:endParaRPr lang="zh-TW" altLang="en-US" sz="3200">
            <a:latin typeface="微軟正黑體" panose="020B0604030504040204" pitchFamily="34" charset="-120"/>
            <a:ea typeface="微軟正黑體" panose="020B0604030504040204" pitchFamily="34" charset="-120"/>
          </a:endParaRPr>
        </a:p>
      </dgm:t>
    </dgm:pt>
    <dgm:pt modelId="{1F543CBF-56F0-430B-A19F-0B72F5D7D92E}" type="sibTrans" cxnId="{1D2D8F97-DC81-481E-BDC9-8AF5D3D15750}">
      <dgm:prSet/>
      <dgm:spPr/>
      <dgm:t>
        <a:bodyPr/>
        <a:lstStyle/>
        <a:p>
          <a:endParaRPr lang="zh-TW" altLang="en-US" sz="3200">
            <a:latin typeface="微軟正黑體" panose="020B0604030504040204" pitchFamily="34" charset="-120"/>
            <a:ea typeface="微軟正黑體" panose="020B0604030504040204" pitchFamily="34" charset="-120"/>
          </a:endParaRPr>
        </a:p>
      </dgm:t>
    </dgm:pt>
    <dgm:pt modelId="{640975CD-92FA-4DCE-B458-44B4392C9CF8}" type="pres">
      <dgm:prSet presAssocID="{0334D548-1E16-4B7C-B44E-F5B0E2BC113A}" presName="Name0" presStyleCnt="0">
        <dgm:presLayoutVars>
          <dgm:dir/>
          <dgm:resizeHandles val="exact"/>
        </dgm:presLayoutVars>
      </dgm:prSet>
      <dgm:spPr/>
      <dgm:t>
        <a:bodyPr/>
        <a:lstStyle/>
        <a:p>
          <a:endParaRPr lang="zh-TW" altLang="en-US"/>
        </a:p>
      </dgm:t>
    </dgm:pt>
    <dgm:pt modelId="{E5119940-3C87-4415-8E5B-869F83907475}" type="pres">
      <dgm:prSet presAssocID="{7A64D560-0067-4A1B-A1BF-F7FCDA66F077}" presName="Name5" presStyleLbl="vennNode1" presStyleIdx="0" presStyleCnt="4">
        <dgm:presLayoutVars>
          <dgm:bulletEnabled val="1"/>
        </dgm:presLayoutVars>
      </dgm:prSet>
      <dgm:spPr/>
      <dgm:t>
        <a:bodyPr/>
        <a:lstStyle/>
        <a:p>
          <a:endParaRPr lang="zh-TW" altLang="en-US"/>
        </a:p>
      </dgm:t>
    </dgm:pt>
    <dgm:pt modelId="{8007D0CA-9F6D-48FA-9427-11A4E14A6468}" type="pres">
      <dgm:prSet presAssocID="{01F50D17-4179-46B0-BE88-074022261835}" presName="space" presStyleCnt="0"/>
      <dgm:spPr/>
    </dgm:pt>
    <dgm:pt modelId="{34137674-C722-43F5-8B2A-ACEBB073DF22}" type="pres">
      <dgm:prSet presAssocID="{CC9A357F-2F36-4A42-99B6-6F4F84EB5931}" presName="Name5" presStyleLbl="vennNode1" presStyleIdx="1" presStyleCnt="4">
        <dgm:presLayoutVars>
          <dgm:bulletEnabled val="1"/>
        </dgm:presLayoutVars>
      </dgm:prSet>
      <dgm:spPr/>
      <dgm:t>
        <a:bodyPr/>
        <a:lstStyle/>
        <a:p>
          <a:endParaRPr lang="zh-TW" altLang="en-US"/>
        </a:p>
      </dgm:t>
    </dgm:pt>
    <dgm:pt modelId="{A89627A2-3D36-4757-BBC7-FC707F34E110}" type="pres">
      <dgm:prSet presAssocID="{2F2B86F1-18AE-4A3A-AD1F-D89288131A00}" presName="space" presStyleCnt="0"/>
      <dgm:spPr/>
    </dgm:pt>
    <dgm:pt modelId="{0AE71A35-2AAB-4B1D-AD95-37147A9F107F}" type="pres">
      <dgm:prSet presAssocID="{0E8680EC-E822-4BE5-8F3D-48B892B60F6C}" presName="Name5" presStyleLbl="vennNode1" presStyleIdx="2" presStyleCnt="4">
        <dgm:presLayoutVars>
          <dgm:bulletEnabled val="1"/>
        </dgm:presLayoutVars>
      </dgm:prSet>
      <dgm:spPr/>
      <dgm:t>
        <a:bodyPr/>
        <a:lstStyle/>
        <a:p>
          <a:endParaRPr lang="zh-TW" altLang="en-US"/>
        </a:p>
      </dgm:t>
    </dgm:pt>
    <dgm:pt modelId="{51135F96-6B62-4D59-BA7F-8A89F2816C71}" type="pres">
      <dgm:prSet presAssocID="{161A6B65-D26F-4847-926B-600E4B49E0D9}" presName="space" presStyleCnt="0"/>
      <dgm:spPr/>
    </dgm:pt>
    <dgm:pt modelId="{BD27BDA6-D5F6-4DDF-9206-F91D712A3B2B}" type="pres">
      <dgm:prSet presAssocID="{2D37B2CB-EF3D-448E-9488-507774E47715}" presName="Name5" presStyleLbl="vennNode1" presStyleIdx="3" presStyleCnt="4">
        <dgm:presLayoutVars>
          <dgm:bulletEnabled val="1"/>
        </dgm:presLayoutVars>
      </dgm:prSet>
      <dgm:spPr/>
      <dgm:t>
        <a:bodyPr/>
        <a:lstStyle/>
        <a:p>
          <a:endParaRPr lang="zh-TW" altLang="en-US"/>
        </a:p>
      </dgm:t>
    </dgm:pt>
  </dgm:ptLst>
  <dgm:cxnLst>
    <dgm:cxn modelId="{0C879780-2F3E-4F8B-A3A5-F4DF4485209E}" type="presOf" srcId="{CC9A357F-2F36-4A42-99B6-6F4F84EB5931}" destId="{34137674-C722-43F5-8B2A-ACEBB073DF22}" srcOrd="0" destOrd="0" presId="urn:microsoft.com/office/officeart/2005/8/layout/venn3"/>
    <dgm:cxn modelId="{21B08F42-60DD-420E-B70A-DD71C1B017F8}" type="presOf" srcId="{7A64D560-0067-4A1B-A1BF-F7FCDA66F077}" destId="{E5119940-3C87-4415-8E5B-869F83907475}" srcOrd="0" destOrd="0" presId="urn:microsoft.com/office/officeart/2005/8/layout/venn3"/>
    <dgm:cxn modelId="{5D5C435F-EB3A-4BFB-8724-8F88C93203D8}" type="presOf" srcId="{2D37B2CB-EF3D-448E-9488-507774E47715}" destId="{BD27BDA6-D5F6-4DDF-9206-F91D712A3B2B}" srcOrd="0" destOrd="0" presId="urn:microsoft.com/office/officeart/2005/8/layout/venn3"/>
    <dgm:cxn modelId="{08BFF8FF-F743-4580-8411-DA19C351867C}" type="presOf" srcId="{0334D548-1E16-4B7C-B44E-F5B0E2BC113A}" destId="{640975CD-92FA-4DCE-B458-44B4392C9CF8}" srcOrd="0" destOrd="0" presId="urn:microsoft.com/office/officeart/2005/8/layout/venn3"/>
    <dgm:cxn modelId="{294B903F-055C-4A6C-ADAB-852766A9E517}" srcId="{0334D548-1E16-4B7C-B44E-F5B0E2BC113A}" destId="{0E8680EC-E822-4BE5-8F3D-48B892B60F6C}" srcOrd="2" destOrd="0" parTransId="{42C90FD8-6B06-4B2C-946A-3380F3C11C94}" sibTransId="{161A6B65-D26F-4847-926B-600E4B49E0D9}"/>
    <dgm:cxn modelId="{1D2D8F97-DC81-481E-BDC9-8AF5D3D15750}" srcId="{0334D548-1E16-4B7C-B44E-F5B0E2BC113A}" destId="{2D37B2CB-EF3D-448E-9488-507774E47715}" srcOrd="3" destOrd="0" parTransId="{1D164745-35EB-482D-B684-3ABA1D98D2FA}" sibTransId="{1F543CBF-56F0-430B-A19F-0B72F5D7D92E}"/>
    <dgm:cxn modelId="{F6C78C9B-BE91-4569-8C38-831AED384E94}" type="presOf" srcId="{0E8680EC-E822-4BE5-8F3D-48B892B60F6C}" destId="{0AE71A35-2AAB-4B1D-AD95-37147A9F107F}" srcOrd="0" destOrd="0" presId="urn:microsoft.com/office/officeart/2005/8/layout/venn3"/>
    <dgm:cxn modelId="{F20F7AC7-F692-4AB4-8125-0E8FBC06335E}" srcId="{0334D548-1E16-4B7C-B44E-F5B0E2BC113A}" destId="{7A64D560-0067-4A1B-A1BF-F7FCDA66F077}" srcOrd="0" destOrd="0" parTransId="{484D7488-CA31-4CC8-BE40-B40B7B82FE85}" sibTransId="{01F50D17-4179-46B0-BE88-074022261835}"/>
    <dgm:cxn modelId="{6B911FB8-1CA2-40BC-B9A5-E08F566EB8C4}" srcId="{0334D548-1E16-4B7C-B44E-F5B0E2BC113A}" destId="{CC9A357F-2F36-4A42-99B6-6F4F84EB5931}" srcOrd="1" destOrd="0" parTransId="{5DF36F8F-A9EB-448A-A04B-02F93ADCC2CB}" sibTransId="{2F2B86F1-18AE-4A3A-AD1F-D89288131A00}"/>
    <dgm:cxn modelId="{242218E0-E51C-468D-899F-09D482757FC8}" type="presParOf" srcId="{640975CD-92FA-4DCE-B458-44B4392C9CF8}" destId="{E5119940-3C87-4415-8E5B-869F83907475}" srcOrd="0" destOrd="0" presId="urn:microsoft.com/office/officeart/2005/8/layout/venn3"/>
    <dgm:cxn modelId="{F95A18A4-DA1B-4F67-BF7E-D43F31D9ED53}" type="presParOf" srcId="{640975CD-92FA-4DCE-B458-44B4392C9CF8}" destId="{8007D0CA-9F6D-48FA-9427-11A4E14A6468}" srcOrd="1" destOrd="0" presId="urn:microsoft.com/office/officeart/2005/8/layout/venn3"/>
    <dgm:cxn modelId="{1345658B-E129-4863-B3CE-47A4A9459EDC}" type="presParOf" srcId="{640975CD-92FA-4DCE-B458-44B4392C9CF8}" destId="{34137674-C722-43F5-8B2A-ACEBB073DF22}" srcOrd="2" destOrd="0" presId="urn:microsoft.com/office/officeart/2005/8/layout/venn3"/>
    <dgm:cxn modelId="{B6AF0B66-B6FC-480F-9E9F-995520E1F896}" type="presParOf" srcId="{640975CD-92FA-4DCE-B458-44B4392C9CF8}" destId="{A89627A2-3D36-4757-BBC7-FC707F34E110}" srcOrd="3" destOrd="0" presId="urn:microsoft.com/office/officeart/2005/8/layout/venn3"/>
    <dgm:cxn modelId="{8971DCE3-34A0-4FA5-BBF0-8DF1E65A63D1}" type="presParOf" srcId="{640975CD-92FA-4DCE-B458-44B4392C9CF8}" destId="{0AE71A35-2AAB-4B1D-AD95-37147A9F107F}" srcOrd="4" destOrd="0" presId="urn:microsoft.com/office/officeart/2005/8/layout/venn3"/>
    <dgm:cxn modelId="{63C1AA5E-CE23-4CB5-A2D7-E0B7AB608474}" type="presParOf" srcId="{640975CD-92FA-4DCE-B458-44B4392C9CF8}" destId="{51135F96-6B62-4D59-BA7F-8A89F2816C71}" srcOrd="5" destOrd="0" presId="urn:microsoft.com/office/officeart/2005/8/layout/venn3"/>
    <dgm:cxn modelId="{3E89CC75-32C1-4F93-B841-E39133E8850D}" type="presParOf" srcId="{640975CD-92FA-4DCE-B458-44B4392C9CF8}" destId="{BD27BDA6-D5F6-4DDF-9206-F91D712A3B2B}"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0FAF8-A0BE-442C-AF2D-C5568491CEAE}"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zh-TW" altLang="en-US"/>
        </a:p>
      </dgm:t>
    </dgm:pt>
    <dgm:pt modelId="{01D09794-4B77-4068-B31A-EB057D1C915B}">
      <dgm:prSet phldrT="[文字]"/>
      <dgm:spPr/>
      <dgm:t>
        <a:bodyPr/>
        <a:lstStyle/>
        <a:p>
          <a:r>
            <a:rPr lang="en-US" altLang="en-US" dirty="0" err="1" smtClean="0"/>
            <a:t>B2C</a:t>
          </a:r>
          <a:endParaRPr lang="zh-TW" altLang="en-US" dirty="0"/>
        </a:p>
      </dgm:t>
    </dgm:pt>
    <dgm:pt modelId="{2277DF44-C5C9-47D6-9D54-1F87B5A18EB5}" type="parTrans" cxnId="{62F5436C-C3FE-4802-86E0-463B139B30E2}">
      <dgm:prSet/>
      <dgm:spPr/>
      <dgm:t>
        <a:bodyPr/>
        <a:lstStyle/>
        <a:p>
          <a:endParaRPr lang="zh-TW" altLang="en-US"/>
        </a:p>
      </dgm:t>
    </dgm:pt>
    <dgm:pt modelId="{CCCC76DD-0C3A-4B71-A176-3A53D3788562}" type="sibTrans" cxnId="{62F5436C-C3FE-4802-86E0-463B139B30E2}">
      <dgm:prSet/>
      <dgm:spPr/>
      <dgm:t>
        <a:bodyPr/>
        <a:lstStyle/>
        <a:p>
          <a:endParaRPr lang="zh-TW" altLang="en-US"/>
        </a:p>
      </dgm:t>
    </dgm:pt>
    <dgm:pt modelId="{0166A8BE-573D-4FAF-9EC0-DA740554C29B}">
      <dgm:prSet phldrT="[文字]"/>
      <dgm:spPr/>
      <dgm:t>
        <a:bodyPr/>
        <a:lstStyle/>
        <a:p>
          <a:r>
            <a:rPr lang="en-US" altLang="en-US" dirty="0" err="1" smtClean="0"/>
            <a:t>B2B</a:t>
          </a:r>
          <a:endParaRPr lang="zh-TW" altLang="en-US" dirty="0"/>
        </a:p>
      </dgm:t>
    </dgm:pt>
    <dgm:pt modelId="{DCBC3FC2-3A6B-4168-B1B8-D437F8558465}" type="parTrans" cxnId="{77AF09C3-3A10-4468-B2FE-EBD7CC6DFDE6}">
      <dgm:prSet/>
      <dgm:spPr/>
      <dgm:t>
        <a:bodyPr/>
        <a:lstStyle/>
        <a:p>
          <a:endParaRPr lang="zh-TW" altLang="en-US"/>
        </a:p>
      </dgm:t>
    </dgm:pt>
    <dgm:pt modelId="{DFE17E4B-07B8-4508-9BA6-94B78F4DC4DE}" type="sibTrans" cxnId="{77AF09C3-3A10-4468-B2FE-EBD7CC6DFDE6}">
      <dgm:prSet/>
      <dgm:spPr/>
      <dgm:t>
        <a:bodyPr/>
        <a:lstStyle/>
        <a:p>
          <a:endParaRPr lang="zh-TW" altLang="en-US"/>
        </a:p>
      </dgm:t>
    </dgm:pt>
    <dgm:pt modelId="{4B5CC347-D1B4-48F5-9522-AE270C3D3809}">
      <dgm:prSet phldrT="[文字]"/>
      <dgm:spPr/>
      <dgm:t>
        <a:bodyPr/>
        <a:lstStyle/>
        <a:p>
          <a:r>
            <a:rPr lang="en-US" altLang="en-US" dirty="0" err="1" smtClean="0"/>
            <a:t>C2C</a:t>
          </a:r>
          <a:endParaRPr lang="zh-TW" altLang="en-US" dirty="0"/>
        </a:p>
      </dgm:t>
    </dgm:pt>
    <dgm:pt modelId="{84DE4462-C682-4AB1-A8F4-831237E23359}" type="parTrans" cxnId="{4C80BDFB-E0D0-48EC-BFAF-1CF204F82F80}">
      <dgm:prSet/>
      <dgm:spPr/>
      <dgm:t>
        <a:bodyPr/>
        <a:lstStyle/>
        <a:p>
          <a:endParaRPr lang="zh-TW" altLang="en-US"/>
        </a:p>
      </dgm:t>
    </dgm:pt>
    <dgm:pt modelId="{862348AD-63AE-4C51-8028-776007DDE36D}" type="sibTrans" cxnId="{4C80BDFB-E0D0-48EC-BFAF-1CF204F82F80}">
      <dgm:prSet/>
      <dgm:spPr/>
      <dgm:t>
        <a:bodyPr/>
        <a:lstStyle/>
        <a:p>
          <a:endParaRPr lang="zh-TW" altLang="en-US"/>
        </a:p>
      </dgm:t>
    </dgm:pt>
    <dgm:pt modelId="{4BF7F7AB-172E-42E4-95DE-E3CC10F5B21E}">
      <dgm:prSet phldrT="[文字]"/>
      <dgm:spPr/>
      <dgm:t>
        <a:bodyPr/>
        <a:lstStyle/>
        <a:p>
          <a:r>
            <a:rPr lang="en-US" altLang="en-US" smtClean="0"/>
            <a:t>C2B</a:t>
          </a:r>
          <a:endParaRPr lang="zh-TW" altLang="en-US" dirty="0"/>
        </a:p>
      </dgm:t>
    </dgm:pt>
    <dgm:pt modelId="{7A7F7698-F310-438C-BF5D-F63A59D93FCA}" type="parTrans" cxnId="{3E5C2DE9-D324-4BBD-BD57-CD0F06F06CE2}">
      <dgm:prSet/>
      <dgm:spPr/>
      <dgm:t>
        <a:bodyPr/>
        <a:lstStyle/>
        <a:p>
          <a:endParaRPr lang="zh-TW" altLang="en-US"/>
        </a:p>
      </dgm:t>
    </dgm:pt>
    <dgm:pt modelId="{9C163127-66E7-4C04-BA97-31E97E6C1F94}" type="sibTrans" cxnId="{3E5C2DE9-D324-4BBD-BD57-CD0F06F06CE2}">
      <dgm:prSet/>
      <dgm:spPr/>
      <dgm:t>
        <a:bodyPr/>
        <a:lstStyle/>
        <a:p>
          <a:endParaRPr lang="zh-TW" altLang="en-US"/>
        </a:p>
      </dgm:t>
    </dgm:pt>
    <dgm:pt modelId="{55885B5C-E351-40F9-9651-102A2FD49E21}" type="pres">
      <dgm:prSet presAssocID="{FB90FAF8-A0BE-442C-AF2D-C5568491CEAE}" presName="diagram" presStyleCnt="0">
        <dgm:presLayoutVars>
          <dgm:dir/>
          <dgm:resizeHandles val="exact"/>
        </dgm:presLayoutVars>
      </dgm:prSet>
      <dgm:spPr/>
      <dgm:t>
        <a:bodyPr/>
        <a:lstStyle/>
        <a:p>
          <a:endParaRPr lang="zh-TW" altLang="en-US"/>
        </a:p>
      </dgm:t>
    </dgm:pt>
    <dgm:pt modelId="{FC44074B-2CF0-4928-A9F1-FCC0120EAE80}" type="pres">
      <dgm:prSet presAssocID="{01D09794-4B77-4068-B31A-EB057D1C915B}" presName="node" presStyleLbl="node1" presStyleIdx="0" presStyleCnt="4">
        <dgm:presLayoutVars>
          <dgm:bulletEnabled val="1"/>
        </dgm:presLayoutVars>
      </dgm:prSet>
      <dgm:spPr/>
      <dgm:t>
        <a:bodyPr/>
        <a:lstStyle/>
        <a:p>
          <a:endParaRPr lang="zh-TW" altLang="en-US"/>
        </a:p>
      </dgm:t>
    </dgm:pt>
    <dgm:pt modelId="{4EE9C1CD-7E9B-4F39-B405-AFA87287C123}" type="pres">
      <dgm:prSet presAssocID="{CCCC76DD-0C3A-4B71-A176-3A53D3788562}" presName="sibTrans" presStyleCnt="0"/>
      <dgm:spPr/>
    </dgm:pt>
    <dgm:pt modelId="{D308E143-24E4-47C1-BF73-798148F93E76}" type="pres">
      <dgm:prSet presAssocID="{0166A8BE-573D-4FAF-9EC0-DA740554C29B}" presName="node" presStyleLbl="node1" presStyleIdx="1" presStyleCnt="4">
        <dgm:presLayoutVars>
          <dgm:bulletEnabled val="1"/>
        </dgm:presLayoutVars>
      </dgm:prSet>
      <dgm:spPr/>
      <dgm:t>
        <a:bodyPr/>
        <a:lstStyle/>
        <a:p>
          <a:endParaRPr lang="zh-TW" altLang="en-US"/>
        </a:p>
      </dgm:t>
    </dgm:pt>
    <dgm:pt modelId="{7BDB583F-6176-465A-B397-70BBA36CC1E3}" type="pres">
      <dgm:prSet presAssocID="{DFE17E4B-07B8-4508-9BA6-94B78F4DC4DE}" presName="sibTrans" presStyleCnt="0"/>
      <dgm:spPr/>
    </dgm:pt>
    <dgm:pt modelId="{E07B4616-37E5-4AF8-A226-141E78B58AC8}" type="pres">
      <dgm:prSet presAssocID="{4B5CC347-D1B4-48F5-9522-AE270C3D3809}" presName="node" presStyleLbl="node1" presStyleIdx="2" presStyleCnt="4">
        <dgm:presLayoutVars>
          <dgm:bulletEnabled val="1"/>
        </dgm:presLayoutVars>
      </dgm:prSet>
      <dgm:spPr/>
      <dgm:t>
        <a:bodyPr/>
        <a:lstStyle/>
        <a:p>
          <a:endParaRPr lang="zh-TW" altLang="en-US"/>
        </a:p>
      </dgm:t>
    </dgm:pt>
    <dgm:pt modelId="{926AF627-277E-44F1-B3ED-466C1FE62376}" type="pres">
      <dgm:prSet presAssocID="{862348AD-63AE-4C51-8028-776007DDE36D}" presName="sibTrans" presStyleCnt="0"/>
      <dgm:spPr/>
    </dgm:pt>
    <dgm:pt modelId="{2F5051F3-BA8A-4F58-8EFA-D8E1224B26B6}" type="pres">
      <dgm:prSet presAssocID="{4BF7F7AB-172E-42E4-95DE-E3CC10F5B21E}" presName="node" presStyleLbl="node1" presStyleIdx="3" presStyleCnt="4">
        <dgm:presLayoutVars>
          <dgm:bulletEnabled val="1"/>
        </dgm:presLayoutVars>
      </dgm:prSet>
      <dgm:spPr/>
      <dgm:t>
        <a:bodyPr/>
        <a:lstStyle/>
        <a:p>
          <a:endParaRPr lang="zh-TW" altLang="en-US"/>
        </a:p>
      </dgm:t>
    </dgm:pt>
  </dgm:ptLst>
  <dgm:cxnLst>
    <dgm:cxn modelId="{77AF09C3-3A10-4468-B2FE-EBD7CC6DFDE6}" srcId="{FB90FAF8-A0BE-442C-AF2D-C5568491CEAE}" destId="{0166A8BE-573D-4FAF-9EC0-DA740554C29B}" srcOrd="1" destOrd="0" parTransId="{DCBC3FC2-3A6B-4168-B1B8-D437F8558465}" sibTransId="{DFE17E4B-07B8-4508-9BA6-94B78F4DC4DE}"/>
    <dgm:cxn modelId="{966F063D-FB8F-4FEA-9692-80EA6BB062CA}" type="presOf" srcId="{0166A8BE-573D-4FAF-9EC0-DA740554C29B}" destId="{D308E143-24E4-47C1-BF73-798148F93E76}" srcOrd="0" destOrd="0" presId="urn:microsoft.com/office/officeart/2005/8/layout/default"/>
    <dgm:cxn modelId="{DA970EB4-2787-48E0-B4B6-B96CF9BA7776}" type="presOf" srcId="{4BF7F7AB-172E-42E4-95DE-E3CC10F5B21E}" destId="{2F5051F3-BA8A-4F58-8EFA-D8E1224B26B6}" srcOrd="0" destOrd="0" presId="urn:microsoft.com/office/officeart/2005/8/layout/default"/>
    <dgm:cxn modelId="{3E5C2DE9-D324-4BBD-BD57-CD0F06F06CE2}" srcId="{FB90FAF8-A0BE-442C-AF2D-C5568491CEAE}" destId="{4BF7F7AB-172E-42E4-95DE-E3CC10F5B21E}" srcOrd="3" destOrd="0" parTransId="{7A7F7698-F310-438C-BF5D-F63A59D93FCA}" sibTransId="{9C163127-66E7-4C04-BA97-31E97E6C1F94}"/>
    <dgm:cxn modelId="{6DAB3847-52F9-430D-A168-52FD8FC55DF3}" type="presOf" srcId="{01D09794-4B77-4068-B31A-EB057D1C915B}" destId="{FC44074B-2CF0-4928-A9F1-FCC0120EAE80}" srcOrd="0" destOrd="0" presId="urn:microsoft.com/office/officeart/2005/8/layout/default"/>
    <dgm:cxn modelId="{B0D9B7BE-4969-43C6-943B-73E1C031533B}" type="presOf" srcId="{4B5CC347-D1B4-48F5-9522-AE270C3D3809}" destId="{E07B4616-37E5-4AF8-A226-141E78B58AC8}" srcOrd="0" destOrd="0" presId="urn:microsoft.com/office/officeart/2005/8/layout/default"/>
    <dgm:cxn modelId="{4DE94F29-03B6-46A9-BAE4-B573DD5E6C59}" type="presOf" srcId="{FB90FAF8-A0BE-442C-AF2D-C5568491CEAE}" destId="{55885B5C-E351-40F9-9651-102A2FD49E21}" srcOrd="0" destOrd="0" presId="urn:microsoft.com/office/officeart/2005/8/layout/default"/>
    <dgm:cxn modelId="{4C80BDFB-E0D0-48EC-BFAF-1CF204F82F80}" srcId="{FB90FAF8-A0BE-442C-AF2D-C5568491CEAE}" destId="{4B5CC347-D1B4-48F5-9522-AE270C3D3809}" srcOrd="2" destOrd="0" parTransId="{84DE4462-C682-4AB1-A8F4-831237E23359}" sibTransId="{862348AD-63AE-4C51-8028-776007DDE36D}"/>
    <dgm:cxn modelId="{62F5436C-C3FE-4802-86E0-463B139B30E2}" srcId="{FB90FAF8-A0BE-442C-AF2D-C5568491CEAE}" destId="{01D09794-4B77-4068-B31A-EB057D1C915B}" srcOrd="0" destOrd="0" parTransId="{2277DF44-C5C9-47D6-9D54-1F87B5A18EB5}" sibTransId="{CCCC76DD-0C3A-4B71-A176-3A53D3788562}"/>
    <dgm:cxn modelId="{819483CF-7ED0-4F70-83E9-43BC6F0D2EF9}" type="presParOf" srcId="{55885B5C-E351-40F9-9651-102A2FD49E21}" destId="{FC44074B-2CF0-4928-A9F1-FCC0120EAE80}" srcOrd="0" destOrd="0" presId="urn:microsoft.com/office/officeart/2005/8/layout/default"/>
    <dgm:cxn modelId="{CC70264F-0ABB-4095-87E6-CCC39EF13D35}" type="presParOf" srcId="{55885B5C-E351-40F9-9651-102A2FD49E21}" destId="{4EE9C1CD-7E9B-4F39-B405-AFA87287C123}" srcOrd="1" destOrd="0" presId="urn:microsoft.com/office/officeart/2005/8/layout/default"/>
    <dgm:cxn modelId="{05368DAE-6300-445C-B536-C9306B823028}" type="presParOf" srcId="{55885B5C-E351-40F9-9651-102A2FD49E21}" destId="{D308E143-24E4-47C1-BF73-798148F93E76}" srcOrd="2" destOrd="0" presId="urn:microsoft.com/office/officeart/2005/8/layout/default"/>
    <dgm:cxn modelId="{7222F8BB-EBD1-42FB-B0A9-97DC5142CB44}" type="presParOf" srcId="{55885B5C-E351-40F9-9651-102A2FD49E21}" destId="{7BDB583F-6176-465A-B397-70BBA36CC1E3}" srcOrd="3" destOrd="0" presId="urn:microsoft.com/office/officeart/2005/8/layout/default"/>
    <dgm:cxn modelId="{DBE91FA7-D7AA-49DE-912C-B5EFF5DCA0F8}" type="presParOf" srcId="{55885B5C-E351-40F9-9651-102A2FD49E21}" destId="{E07B4616-37E5-4AF8-A226-141E78B58AC8}" srcOrd="4" destOrd="0" presId="urn:microsoft.com/office/officeart/2005/8/layout/default"/>
    <dgm:cxn modelId="{0E766964-5E49-4C97-A1A4-72CE991BAF1D}" type="presParOf" srcId="{55885B5C-E351-40F9-9651-102A2FD49E21}" destId="{926AF627-277E-44F1-B3ED-466C1FE62376}" srcOrd="5" destOrd="0" presId="urn:microsoft.com/office/officeart/2005/8/layout/default"/>
    <dgm:cxn modelId="{6ECFCEF6-F80E-4D73-BDD3-5CB0A56AA219}" type="presParOf" srcId="{55885B5C-E351-40F9-9651-102A2FD49E21}" destId="{2F5051F3-BA8A-4F58-8EFA-D8E1224B26B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7EFF74-F1AD-482F-95D5-912FD299547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TW" altLang="en-US"/>
        </a:p>
      </dgm:t>
    </dgm:pt>
    <dgm:pt modelId="{F0B3F499-3C5D-4DBC-814C-36F97C45704B}">
      <dgm:prSet phldrT="[文字]" custT="1"/>
      <dgm:spPr/>
      <dgm:t>
        <a:bodyPr/>
        <a:lstStyle/>
        <a:p>
          <a:r>
            <a:rPr lang="en-US" altLang="zh-TW" sz="2000" b="1" dirty="0" err="1" smtClean="0">
              <a:latin typeface="微軟正黑體" pitchFamily="34" charset="-120"/>
              <a:ea typeface="微軟正黑體" pitchFamily="34" charset="-120"/>
            </a:rPr>
            <a:t>G2B</a:t>
          </a:r>
          <a:r>
            <a:rPr lang="zh-TW" altLang="en-US" sz="2000" b="1" dirty="0" smtClean="0">
              <a:latin typeface="微軟正黑體" pitchFamily="34" charset="-120"/>
              <a:ea typeface="微軟正黑體" pitchFamily="34" charset="-120"/>
            </a:rPr>
            <a:t>（</a:t>
          </a:r>
          <a:r>
            <a:rPr lang="en-US" altLang="zh-TW" sz="2000" b="1" dirty="0" smtClean="0">
              <a:latin typeface="微軟正黑體" pitchFamily="34" charset="-120"/>
              <a:ea typeface="微軟正黑體" pitchFamily="34" charset="-120"/>
            </a:rPr>
            <a:t>Government to Business</a:t>
          </a:r>
          <a:r>
            <a:rPr lang="zh-TW" altLang="en-US" sz="2000" b="1" dirty="0" smtClean="0">
              <a:latin typeface="微軟正黑體" pitchFamily="34" charset="-120"/>
              <a:ea typeface="微軟正黑體" pitchFamily="34" charset="-120"/>
            </a:rPr>
            <a:t>）</a:t>
          </a:r>
          <a:endParaRPr lang="zh-TW" altLang="en-US" sz="2000" b="1" dirty="0">
            <a:latin typeface="微軟正黑體" pitchFamily="34" charset="-120"/>
            <a:ea typeface="微軟正黑體" pitchFamily="34" charset="-120"/>
          </a:endParaRPr>
        </a:p>
      </dgm:t>
    </dgm:pt>
    <dgm:pt modelId="{028B09EB-BE7A-4962-92D7-2B3DC4903900}" type="parTrans" cxnId="{491A0FCF-E37B-476E-9CFA-D4AF62DAE453}">
      <dgm:prSet/>
      <dgm:spPr/>
      <dgm:t>
        <a:bodyPr/>
        <a:lstStyle/>
        <a:p>
          <a:endParaRPr lang="zh-TW" altLang="en-US" b="1">
            <a:latin typeface="微軟正黑體" pitchFamily="34" charset="-120"/>
            <a:ea typeface="微軟正黑體" pitchFamily="34" charset="-120"/>
          </a:endParaRPr>
        </a:p>
      </dgm:t>
    </dgm:pt>
    <dgm:pt modelId="{15B18222-0C2F-4449-9B49-0C3E343D7054}" type="sibTrans" cxnId="{491A0FCF-E37B-476E-9CFA-D4AF62DAE453}">
      <dgm:prSet/>
      <dgm:spPr/>
      <dgm:t>
        <a:bodyPr/>
        <a:lstStyle/>
        <a:p>
          <a:endParaRPr lang="zh-TW" altLang="en-US" b="1">
            <a:latin typeface="微軟正黑體" pitchFamily="34" charset="-120"/>
            <a:ea typeface="微軟正黑體" pitchFamily="34" charset="-120"/>
          </a:endParaRPr>
        </a:p>
      </dgm:t>
    </dgm:pt>
    <dgm:pt modelId="{6847EC23-CA83-48C9-A31F-897C90843B44}">
      <dgm:prSet phldrT="[文字]" custT="1"/>
      <dgm:spPr/>
      <dgm:t>
        <a:bodyPr/>
        <a:lstStyle/>
        <a:p>
          <a:r>
            <a:rPr lang="zh-TW" altLang="en-US" sz="2000" b="1" dirty="0" smtClean="0">
              <a:latin typeface="微軟正黑體" pitchFamily="34" charset="-120"/>
              <a:ea typeface="微軟正黑體" pitchFamily="34" charset="-120"/>
            </a:rPr>
            <a:t>政府部門將日常採購導入電子商務，透過將廠商與政府之間的採購程序全面電子化，包括採購公告、電子領標和投標等，以降低成本提升效率。</a:t>
          </a:r>
          <a:endParaRPr lang="zh-TW" altLang="en-US" sz="2000" b="1" dirty="0">
            <a:latin typeface="微軟正黑體" pitchFamily="34" charset="-120"/>
            <a:ea typeface="微軟正黑體" pitchFamily="34" charset="-120"/>
          </a:endParaRPr>
        </a:p>
      </dgm:t>
    </dgm:pt>
    <dgm:pt modelId="{2EE9C2B3-9E97-4634-ADAA-0FC0FC148F20}" type="parTrans" cxnId="{44D75FED-769D-42D6-9685-153F6FB811B7}">
      <dgm:prSet/>
      <dgm:spPr/>
      <dgm:t>
        <a:bodyPr/>
        <a:lstStyle/>
        <a:p>
          <a:endParaRPr lang="zh-TW" altLang="en-US" b="1">
            <a:latin typeface="微軟正黑體" pitchFamily="34" charset="-120"/>
            <a:ea typeface="微軟正黑體" pitchFamily="34" charset="-120"/>
          </a:endParaRPr>
        </a:p>
      </dgm:t>
    </dgm:pt>
    <dgm:pt modelId="{5080A080-3DEE-4CC4-99C8-4AB9B2936315}" type="sibTrans" cxnId="{44D75FED-769D-42D6-9685-153F6FB811B7}">
      <dgm:prSet/>
      <dgm:spPr/>
      <dgm:t>
        <a:bodyPr/>
        <a:lstStyle/>
        <a:p>
          <a:endParaRPr lang="zh-TW" altLang="en-US" b="1">
            <a:latin typeface="微軟正黑體" pitchFamily="34" charset="-120"/>
            <a:ea typeface="微軟正黑體" pitchFamily="34" charset="-120"/>
          </a:endParaRPr>
        </a:p>
      </dgm:t>
    </dgm:pt>
    <dgm:pt modelId="{5B1592BB-0AE8-4F86-B121-390DE4A323B2}">
      <dgm:prSet phldrT="[文字]" custT="1"/>
      <dgm:spPr/>
      <dgm:t>
        <a:bodyPr/>
        <a:lstStyle/>
        <a:p>
          <a:r>
            <a:rPr lang="en-US" altLang="zh-TW" sz="2000" b="1" dirty="0" err="1" smtClean="0">
              <a:latin typeface="微軟正黑體" pitchFamily="34" charset="-120"/>
              <a:ea typeface="微軟正黑體" pitchFamily="34" charset="-120"/>
            </a:rPr>
            <a:t>B2G</a:t>
          </a:r>
          <a:r>
            <a:rPr lang="zh-TW" altLang="en-US" sz="2000" b="1" dirty="0" smtClean="0">
              <a:latin typeface="微軟正黑體" pitchFamily="34" charset="-120"/>
              <a:ea typeface="微軟正黑體" pitchFamily="34" charset="-120"/>
            </a:rPr>
            <a:t>（</a:t>
          </a:r>
          <a:r>
            <a:rPr lang="en-US" altLang="zh-TW" sz="2000" b="1" dirty="0" smtClean="0">
              <a:latin typeface="微軟正黑體" pitchFamily="34" charset="-120"/>
              <a:ea typeface="微軟正黑體" pitchFamily="34" charset="-120"/>
            </a:rPr>
            <a:t>Business to Government</a:t>
          </a:r>
          <a:r>
            <a:rPr lang="zh-TW" altLang="en-US" sz="2000" b="1" dirty="0" smtClean="0">
              <a:latin typeface="微軟正黑體" pitchFamily="34" charset="-120"/>
              <a:ea typeface="微軟正黑體" pitchFamily="34" charset="-120"/>
            </a:rPr>
            <a:t>）</a:t>
          </a:r>
          <a:endParaRPr lang="zh-TW" altLang="en-US" sz="2000" b="1" dirty="0">
            <a:latin typeface="微軟正黑體" pitchFamily="34" charset="-120"/>
            <a:ea typeface="微軟正黑體" pitchFamily="34" charset="-120"/>
          </a:endParaRPr>
        </a:p>
      </dgm:t>
    </dgm:pt>
    <dgm:pt modelId="{B2A61644-EFCB-4A92-8A84-55667CE33B84}" type="parTrans" cxnId="{6B3104D6-627C-44E5-8D19-37DC02688AEE}">
      <dgm:prSet/>
      <dgm:spPr/>
      <dgm:t>
        <a:bodyPr/>
        <a:lstStyle/>
        <a:p>
          <a:endParaRPr lang="zh-TW" altLang="en-US" b="1">
            <a:latin typeface="微軟正黑體" pitchFamily="34" charset="-120"/>
            <a:ea typeface="微軟正黑體" pitchFamily="34" charset="-120"/>
          </a:endParaRPr>
        </a:p>
      </dgm:t>
    </dgm:pt>
    <dgm:pt modelId="{E5AAB7BF-96B7-48CB-9DF8-B418113C772C}" type="sibTrans" cxnId="{6B3104D6-627C-44E5-8D19-37DC02688AEE}">
      <dgm:prSet/>
      <dgm:spPr/>
      <dgm:t>
        <a:bodyPr/>
        <a:lstStyle/>
        <a:p>
          <a:endParaRPr lang="zh-TW" altLang="en-US" b="1">
            <a:latin typeface="微軟正黑體" pitchFamily="34" charset="-120"/>
            <a:ea typeface="微軟正黑體" pitchFamily="34" charset="-120"/>
          </a:endParaRPr>
        </a:p>
      </dgm:t>
    </dgm:pt>
    <dgm:pt modelId="{A586FA38-6912-4F4E-BF10-54589756425B}">
      <dgm:prSet phldrT="[文字]" custT="1"/>
      <dgm:spPr/>
      <dgm:t>
        <a:bodyPr/>
        <a:lstStyle/>
        <a:p>
          <a:r>
            <a:rPr lang="zh-TW" altLang="en-US" sz="2000" b="1" dirty="0" smtClean="0">
              <a:latin typeface="微軟正黑體" pitchFamily="34" charset="-120"/>
              <a:ea typeface="微軟正黑體" pitchFamily="34" charset="-120"/>
            </a:rPr>
            <a:t>企業對政府通過網路所進行的交易活動，如電子報稅、電子發票等。</a:t>
          </a:r>
          <a:endParaRPr lang="zh-TW" altLang="en-US" sz="2000" b="1" dirty="0">
            <a:latin typeface="微軟正黑體" pitchFamily="34" charset="-120"/>
            <a:ea typeface="微軟正黑體" pitchFamily="34" charset="-120"/>
          </a:endParaRPr>
        </a:p>
      </dgm:t>
    </dgm:pt>
    <dgm:pt modelId="{92C1DCEB-33B6-4FC3-A0CB-8E7ED530A726}" type="parTrans" cxnId="{6F24FAAE-5015-49CD-AC5A-FEEB017525D6}">
      <dgm:prSet/>
      <dgm:spPr/>
      <dgm:t>
        <a:bodyPr/>
        <a:lstStyle/>
        <a:p>
          <a:endParaRPr lang="zh-TW" altLang="en-US" b="1">
            <a:latin typeface="微軟正黑體" pitchFamily="34" charset="-120"/>
            <a:ea typeface="微軟正黑體" pitchFamily="34" charset="-120"/>
          </a:endParaRPr>
        </a:p>
      </dgm:t>
    </dgm:pt>
    <dgm:pt modelId="{2F6E69E9-405B-4FF1-831E-08DB99BB6BF8}" type="sibTrans" cxnId="{6F24FAAE-5015-49CD-AC5A-FEEB017525D6}">
      <dgm:prSet/>
      <dgm:spPr/>
      <dgm:t>
        <a:bodyPr/>
        <a:lstStyle/>
        <a:p>
          <a:endParaRPr lang="zh-TW" altLang="en-US" b="1">
            <a:latin typeface="微軟正黑體" pitchFamily="34" charset="-120"/>
            <a:ea typeface="微軟正黑體" pitchFamily="34" charset="-120"/>
          </a:endParaRPr>
        </a:p>
      </dgm:t>
    </dgm:pt>
    <dgm:pt modelId="{9B2EE467-805F-47FA-8DD4-4A0979930ADD}" type="pres">
      <dgm:prSet presAssocID="{7F7EFF74-F1AD-482F-95D5-912FD299547B}" presName="linear" presStyleCnt="0">
        <dgm:presLayoutVars>
          <dgm:animLvl val="lvl"/>
          <dgm:resizeHandles val="exact"/>
        </dgm:presLayoutVars>
      </dgm:prSet>
      <dgm:spPr/>
      <dgm:t>
        <a:bodyPr/>
        <a:lstStyle/>
        <a:p>
          <a:endParaRPr lang="zh-TW" altLang="en-US"/>
        </a:p>
      </dgm:t>
    </dgm:pt>
    <dgm:pt modelId="{07BBF193-9E70-47A7-9F9E-F858CD3629FD}" type="pres">
      <dgm:prSet presAssocID="{F0B3F499-3C5D-4DBC-814C-36F97C45704B}" presName="parentText" presStyleLbl="node1" presStyleIdx="0" presStyleCnt="2" custScaleY="58748" custLinFactNeighborY="-4855">
        <dgm:presLayoutVars>
          <dgm:chMax val="0"/>
          <dgm:bulletEnabled val="1"/>
        </dgm:presLayoutVars>
      </dgm:prSet>
      <dgm:spPr/>
      <dgm:t>
        <a:bodyPr/>
        <a:lstStyle/>
        <a:p>
          <a:endParaRPr lang="zh-TW" altLang="en-US"/>
        </a:p>
      </dgm:t>
    </dgm:pt>
    <dgm:pt modelId="{AB45B07E-7D16-45F9-A236-745D30C9AD9E}" type="pres">
      <dgm:prSet presAssocID="{F0B3F499-3C5D-4DBC-814C-36F97C45704B}" presName="childText" presStyleLbl="revTx" presStyleIdx="0" presStyleCnt="2">
        <dgm:presLayoutVars>
          <dgm:bulletEnabled val="1"/>
        </dgm:presLayoutVars>
      </dgm:prSet>
      <dgm:spPr/>
      <dgm:t>
        <a:bodyPr/>
        <a:lstStyle/>
        <a:p>
          <a:endParaRPr lang="zh-TW" altLang="en-US"/>
        </a:p>
      </dgm:t>
    </dgm:pt>
    <dgm:pt modelId="{2489303E-564C-4157-8E85-654BC351328B}" type="pres">
      <dgm:prSet presAssocID="{5B1592BB-0AE8-4F86-B121-390DE4A323B2}" presName="parentText" presStyleLbl="node1" presStyleIdx="1" presStyleCnt="2" custScaleY="65716">
        <dgm:presLayoutVars>
          <dgm:chMax val="0"/>
          <dgm:bulletEnabled val="1"/>
        </dgm:presLayoutVars>
      </dgm:prSet>
      <dgm:spPr/>
      <dgm:t>
        <a:bodyPr/>
        <a:lstStyle/>
        <a:p>
          <a:endParaRPr lang="zh-TW" altLang="en-US"/>
        </a:p>
      </dgm:t>
    </dgm:pt>
    <dgm:pt modelId="{23D2ABBC-C2CB-44EE-8BE9-079E02AFC968}" type="pres">
      <dgm:prSet presAssocID="{5B1592BB-0AE8-4F86-B121-390DE4A323B2}" presName="childText" presStyleLbl="revTx" presStyleIdx="1" presStyleCnt="2">
        <dgm:presLayoutVars>
          <dgm:bulletEnabled val="1"/>
        </dgm:presLayoutVars>
      </dgm:prSet>
      <dgm:spPr/>
      <dgm:t>
        <a:bodyPr/>
        <a:lstStyle/>
        <a:p>
          <a:endParaRPr lang="zh-TW" altLang="en-US"/>
        </a:p>
      </dgm:t>
    </dgm:pt>
  </dgm:ptLst>
  <dgm:cxnLst>
    <dgm:cxn modelId="{44D75FED-769D-42D6-9685-153F6FB811B7}" srcId="{F0B3F499-3C5D-4DBC-814C-36F97C45704B}" destId="{6847EC23-CA83-48C9-A31F-897C90843B44}" srcOrd="0" destOrd="0" parTransId="{2EE9C2B3-9E97-4634-ADAA-0FC0FC148F20}" sibTransId="{5080A080-3DEE-4CC4-99C8-4AB9B2936315}"/>
    <dgm:cxn modelId="{491A0FCF-E37B-476E-9CFA-D4AF62DAE453}" srcId="{7F7EFF74-F1AD-482F-95D5-912FD299547B}" destId="{F0B3F499-3C5D-4DBC-814C-36F97C45704B}" srcOrd="0" destOrd="0" parTransId="{028B09EB-BE7A-4962-92D7-2B3DC4903900}" sibTransId="{15B18222-0C2F-4449-9B49-0C3E343D7054}"/>
    <dgm:cxn modelId="{9B39A92A-28FF-401A-AA29-1CD2567D606D}" type="presOf" srcId="{5B1592BB-0AE8-4F86-B121-390DE4A323B2}" destId="{2489303E-564C-4157-8E85-654BC351328B}" srcOrd="0" destOrd="0" presId="urn:microsoft.com/office/officeart/2005/8/layout/vList2"/>
    <dgm:cxn modelId="{E2C1E018-E9B1-4C0B-8A5F-23553C32F53B}" type="presOf" srcId="{F0B3F499-3C5D-4DBC-814C-36F97C45704B}" destId="{07BBF193-9E70-47A7-9F9E-F858CD3629FD}" srcOrd="0" destOrd="0" presId="urn:microsoft.com/office/officeart/2005/8/layout/vList2"/>
    <dgm:cxn modelId="{6F24FAAE-5015-49CD-AC5A-FEEB017525D6}" srcId="{5B1592BB-0AE8-4F86-B121-390DE4A323B2}" destId="{A586FA38-6912-4F4E-BF10-54589756425B}" srcOrd="0" destOrd="0" parTransId="{92C1DCEB-33B6-4FC3-A0CB-8E7ED530A726}" sibTransId="{2F6E69E9-405B-4FF1-831E-08DB99BB6BF8}"/>
    <dgm:cxn modelId="{6B3104D6-627C-44E5-8D19-37DC02688AEE}" srcId="{7F7EFF74-F1AD-482F-95D5-912FD299547B}" destId="{5B1592BB-0AE8-4F86-B121-390DE4A323B2}" srcOrd="1" destOrd="0" parTransId="{B2A61644-EFCB-4A92-8A84-55667CE33B84}" sibTransId="{E5AAB7BF-96B7-48CB-9DF8-B418113C772C}"/>
    <dgm:cxn modelId="{8C69E595-82C0-4136-AA44-4AB183B231FF}" type="presOf" srcId="{7F7EFF74-F1AD-482F-95D5-912FD299547B}" destId="{9B2EE467-805F-47FA-8DD4-4A0979930ADD}" srcOrd="0" destOrd="0" presId="urn:microsoft.com/office/officeart/2005/8/layout/vList2"/>
    <dgm:cxn modelId="{EC9D67F6-7FA2-4D57-AFE3-CC863D7615D4}" type="presOf" srcId="{6847EC23-CA83-48C9-A31F-897C90843B44}" destId="{AB45B07E-7D16-45F9-A236-745D30C9AD9E}" srcOrd="0" destOrd="0" presId="urn:microsoft.com/office/officeart/2005/8/layout/vList2"/>
    <dgm:cxn modelId="{9B25515A-BBD2-42CC-BA71-29E2DE281009}" type="presOf" srcId="{A586FA38-6912-4F4E-BF10-54589756425B}" destId="{23D2ABBC-C2CB-44EE-8BE9-079E02AFC968}" srcOrd="0" destOrd="0" presId="urn:microsoft.com/office/officeart/2005/8/layout/vList2"/>
    <dgm:cxn modelId="{ECEE78FB-1398-4523-8957-7A352CE3A30E}" type="presParOf" srcId="{9B2EE467-805F-47FA-8DD4-4A0979930ADD}" destId="{07BBF193-9E70-47A7-9F9E-F858CD3629FD}" srcOrd="0" destOrd="0" presId="urn:microsoft.com/office/officeart/2005/8/layout/vList2"/>
    <dgm:cxn modelId="{EE3B1890-4B91-4F9C-94EA-B80DC266D60C}" type="presParOf" srcId="{9B2EE467-805F-47FA-8DD4-4A0979930ADD}" destId="{AB45B07E-7D16-45F9-A236-745D30C9AD9E}" srcOrd="1" destOrd="0" presId="urn:microsoft.com/office/officeart/2005/8/layout/vList2"/>
    <dgm:cxn modelId="{0FC7D85E-96F4-401F-A75E-C0AC2F6E8F1E}" type="presParOf" srcId="{9B2EE467-805F-47FA-8DD4-4A0979930ADD}" destId="{2489303E-564C-4157-8E85-654BC351328B}" srcOrd="2" destOrd="0" presId="urn:microsoft.com/office/officeart/2005/8/layout/vList2"/>
    <dgm:cxn modelId="{00BB53B6-D84D-4F04-8984-9A14419C329F}" type="presParOf" srcId="{9B2EE467-805F-47FA-8DD4-4A0979930ADD}" destId="{23D2ABBC-C2CB-44EE-8BE9-079E02AFC96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443154-7E31-42FE-BD22-0351741A127A}"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zh-TW" altLang="en-US"/>
        </a:p>
      </dgm:t>
    </dgm:pt>
    <dgm:pt modelId="{ED97FAA9-A05A-44C8-9EC2-BFB46ACCA6A6}">
      <dgm:prSet phldrT="[文字]"/>
      <dgm:spPr/>
      <dgm:t>
        <a:bodyPr/>
        <a:lstStyle/>
        <a:p>
          <a:r>
            <a:rPr lang="zh-TW" altLang="en-US" b="1" dirty="0" smtClean="0">
              <a:latin typeface="微軟正黑體" pitchFamily="34" charset="-120"/>
              <a:ea typeface="微軟正黑體" pitchFamily="34" charset="-120"/>
            </a:rPr>
            <a:t>入口網站</a:t>
          </a:r>
          <a:endParaRPr lang="zh-TW" altLang="en-US" b="1" dirty="0">
            <a:latin typeface="微軟正黑體" pitchFamily="34" charset="-120"/>
            <a:ea typeface="微軟正黑體" pitchFamily="34" charset="-120"/>
          </a:endParaRPr>
        </a:p>
      </dgm:t>
    </dgm:pt>
    <dgm:pt modelId="{B97AEB5C-1AFC-49C8-975A-69F088156EE8}" type="parTrans" cxnId="{FFEFE584-5C3D-4A74-B6E4-8310549312AC}">
      <dgm:prSet/>
      <dgm:spPr/>
      <dgm:t>
        <a:bodyPr/>
        <a:lstStyle/>
        <a:p>
          <a:endParaRPr lang="zh-TW" altLang="en-US" b="1"/>
        </a:p>
      </dgm:t>
    </dgm:pt>
    <dgm:pt modelId="{9B0B9883-6AC3-4E22-BF60-711F40F371E4}" type="sibTrans" cxnId="{FFEFE584-5C3D-4A74-B6E4-8310549312AC}">
      <dgm:prSet/>
      <dgm:spPr/>
      <dgm:t>
        <a:bodyPr/>
        <a:lstStyle/>
        <a:p>
          <a:endParaRPr lang="zh-TW" altLang="en-US" b="1"/>
        </a:p>
      </dgm:t>
    </dgm:pt>
    <dgm:pt modelId="{8F09F698-79F2-4440-9762-ABC106387C86}">
      <dgm:prSet phldrT="[文字]"/>
      <dgm:spPr/>
      <dgm:t>
        <a:bodyPr/>
        <a:lstStyle/>
        <a:p>
          <a:r>
            <a:rPr lang="zh-TW" altLang="en-US" b="1" dirty="0" smtClean="0">
              <a:latin typeface="微軟正黑體" pitchFamily="34" charset="-120"/>
              <a:ea typeface="微軟正黑體" pitchFamily="34" charset="-120"/>
            </a:rPr>
            <a:t>線上零售商</a:t>
          </a:r>
          <a:endParaRPr lang="zh-TW" altLang="en-US" b="1" dirty="0">
            <a:latin typeface="微軟正黑體" pitchFamily="34" charset="-120"/>
            <a:ea typeface="微軟正黑體" pitchFamily="34" charset="-120"/>
          </a:endParaRPr>
        </a:p>
      </dgm:t>
    </dgm:pt>
    <dgm:pt modelId="{F49DF2FB-D861-4984-B912-318C7CD3876D}" type="parTrans" cxnId="{125086C2-6332-4638-8C61-11D42CF8746D}">
      <dgm:prSet/>
      <dgm:spPr/>
      <dgm:t>
        <a:bodyPr/>
        <a:lstStyle/>
        <a:p>
          <a:endParaRPr lang="zh-TW" altLang="en-US" b="1"/>
        </a:p>
      </dgm:t>
    </dgm:pt>
    <dgm:pt modelId="{7AADD786-917A-45F0-BA06-85580FE61BD8}" type="sibTrans" cxnId="{125086C2-6332-4638-8C61-11D42CF8746D}">
      <dgm:prSet/>
      <dgm:spPr/>
      <dgm:t>
        <a:bodyPr/>
        <a:lstStyle/>
        <a:p>
          <a:endParaRPr lang="zh-TW" altLang="en-US" b="1"/>
        </a:p>
      </dgm:t>
    </dgm:pt>
    <dgm:pt modelId="{3CE030CE-9A69-4590-B941-BA84164D660E}">
      <dgm:prSet phldrT="[文字]"/>
      <dgm:spPr/>
      <dgm:t>
        <a:bodyPr/>
        <a:lstStyle/>
        <a:p>
          <a:r>
            <a:rPr lang="zh-TW" altLang="en-US" b="1" dirty="0" smtClean="0">
              <a:latin typeface="微軟正黑體" pitchFamily="34" charset="-120"/>
              <a:ea typeface="微軟正黑體" pitchFamily="34" charset="-120"/>
            </a:rPr>
            <a:t>內容提供者</a:t>
          </a:r>
          <a:endParaRPr lang="zh-TW" altLang="en-US" b="1" dirty="0">
            <a:latin typeface="微軟正黑體" pitchFamily="34" charset="-120"/>
            <a:ea typeface="微軟正黑體" pitchFamily="34" charset="-120"/>
          </a:endParaRPr>
        </a:p>
      </dgm:t>
    </dgm:pt>
    <dgm:pt modelId="{BDAE07F5-70BF-4C90-817C-1E1E0FAD44BA}" type="parTrans" cxnId="{BC9C03E6-B52A-48C1-A487-3E5741B8E7C0}">
      <dgm:prSet/>
      <dgm:spPr/>
      <dgm:t>
        <a:bodyPr/>
        <a:lstStyle/>
        <a:p>
          <a:endParaRPr lang="zh-TW" altLang="en-US" b="1"/>
        </a:p>
      </dgm:t>
    </dgm:pt>
    <dgm:pt modelId="{69C0B55F-091C-41F5-AD3E-25DE145D8BBE}" type="sibTrans" cxnId="{BC9C03E6-B52A-48C1-A487-3E5741B8E7C0}">
      <dgm:prSet/>
      <dgm:spPr/>
      <dgm:t>
        <a:bodyPr/>
        <a:lstStyle/>
        <a:p>
          <a:endParaRPr lang="zh-TW" altLang="en-US" b="1"/>
        </a:p>
      </dgm:t>
    </dgm:pt>
    <dgm:pt modelId="{895FCA69-B268-4FC0-9245-AF31428375F9}">
      <dgm:prSet phldrT="[文字]"/>
      <dgm:spPr/>
      <dgm:t>
        <a:bodyPr/>
        <a:lstStyle/>
        <a:p>
          <a:r>
            <a:rPr lang="zh-TW" altLang="en-US" b="1" dirty="0" smtClean="0">
              <a:latin typeface="微軟正黑體" pitchFamily="34" charset="-120"/>
              <a:ea typeface="微軟正黑體" pitchFamily="34" charset="-120"/>
            </a:rPr>
            <a:t>交易仲介者</a:t>
          </a:r>
          <a:endParaRPr lang="zh-TW" altLang="en-US" b="1" dirty="0">
            <a:latin typeface="微軟正黑體" pitchFamily="34" charset="-120"/>
            <a:ea typeface="微軟正黑體" pitchFamily="34" charset="-120"/>
          </a:endParaRPr>
        </a:p>
      </dgm:t>
    </dgm:pt>
    <dgm:pt modelId="{B5112427-0BC1-43B0-8CAD-1DE41677D1C7}" type="parTrans" cxnId="{EB478FBB-C264-4416-8BA0-7E4C3C733871}">
      <dgm:prSet/>
      <dgm:spPr/>
      <dgm:t>
        <a:bodyPr/>
        <a:lstStyle/>
        <a:p>
          <a:endParaRPr lang="zh-TW" altLang="en-US" b="1"/>
        </a:p>
      </dgm:t>
    </dgm:pt>
    <dgm:pt modelId="{AEEC6C4C-8D22-40C2-AC30-36AE25B6281A}" type="sibTrans" cxnId="{EB478FBB-C264-4416-8BA0-7E4C3C733871}">
      <dgm:prSet/>
      <dgm:spPr/>
      <dgm:t>
        <a:bodyPr/>
        <a:lstStyle/>
        <a:p>
          <a:endParaRPr lang="zh-TW" altLang="en-US" b="1"/>
        </a:p>
      </dgm:t>
    </dgm:pt>
    <dgm:pt modelId="{18C6662D-5B49-430A-A9BF-43357C0367B0}">
      <dgm:prSet phldrT="[文字]"/>
      <dgm:spPr/>
      <dgm:t>
        <a:bodyPr/>
        <a:lstStyle/>
        <a:p>
          <a:r>
            <a:rPr lang="zh-TW" altLang="en-US" b="1" dirty="0" smtClean="0">
              <a:latin typeface="微軟正黑體" pitchFamily="34" charset="-120"/>
              <a:ea typeface="微軟正黑體" pitchFamily="34" charset="-120"/>
            </a:rPr>
            <a:t>市場提供者</a:t>
          </a:r>
          <a:endParaRPr lang="zh-TW" altLang="en-US" b="1" dirty="0">
            <a:latin typeface="微軟正黑體" pitchFamily="34" charset="-120"/>
            <a:ea typeface="微軟正黑體" pitchFamily="34" charset="-120"/>
          </a:endParaRPr>
        </a:p>
      </dgm:t>
    </dgm:pt>
    <dgm:pt modelId="{C3D607A0-CB72-4FD1-8DD4-0373BA10E734}" type="parTrans" cxnId="{542EE653-3DA2-42AC-A70C-8156CA620F86}">
      <dgm:prSet/>
      <dgm:spPr/>
      <dgm:t>
        <a:bodyPr/>
        <a:lstStyle/>
        <a:p>
          <a:endParaRPr lang="zh-TW" altLang="en-US" b="1"/>
        </a:p>
      </dgm:t>
    </dgm:pt>
    <dgm:pt modelId="{7E1F49AB-5404-45CF-BCE6-3809872324CD}" type="sibTrans" cxnId="{542EE653-3DA2-42AC-A70C-8156CA620F86}">
      <dgm:prSet/>
      <dgm:spPr/>
      <dgm:t>
        <a:bodyPr/>
        <a:lstStyle/>
        <a:p>
          <a:endParaRPr lang="zh-TW" altLang="en-US" b="1"/>
        </a:p>
      </dgm:t>
    </dgm:pt>
    <dgm:pt modelId="{59589E33-7F68-4678-956D-CD337B1F392A}">
      <dgm:prSet phldrT="[文字]"/>
      <dgm:spPr/>
      <dgm:t>
        <a:bodyPr/>
        <a:lstStyle/>
        <a:p>
          <a:r>
            <a:rPr lang="zh-TW" altLang="en-US" b="1" dirty="0" smtClean="0">
              <a:latin typeface="微軟正黑體" pitchFamily="34" charset="-120"/>
              <a:ea typeface="微軟正黑體" pitchFamily="34" charset="-120"/>
            </a:rPr>
            <a:t>服務提供者</a:t>
          </a:r>
          <a:endParaRPr lang="zh-TW" altLang="en-US" b="1" dirty="0">
            <a:latin typeface="微軟正黑體" pitchFamily="34" charset="-120"/>
            <a:ea typeface="微軟正黑體" pitchFamily="34" charset="-120"/>
          </a:endParaRPr>
        </a:p>
      </dgm:t>
    </dgm:pt>
    <dgm:pt modelId="{354F2B20-798B-4FDD-86BD-52680AC70395}" type="parTrans" cxnId="{3F65E3B6-63BC-4347-A3CB-709F0A504A44}">
      <dgm:prSet/>
      <dgm:spPr/>
      <dgm:t>
        <a:bodyPr/>
        <a:lstStyle/>
        <a:p>
          <a:endParaRPr lang="zh-TW" altLang="en-US" b="1"/>
        </a:p>
      </dgm:t>
    </dgm:pt>
    <dgm:pt modelId="{125B64CD-02C4-42B9-AF5F-8CE5D7B4FC73}" type="sibTrans" cxnId="{3F65E3B6-63BC-4347-A3CB-709F0A504A44}">
      <dgm:prSet/>
      <dgm:spPr/>
      <dgm:t>
        <a:bodyPr/>
        <a:lstStyle/>
        <a:p>
          <a:endParaRPr lang="zh-TW" altLang="en-US" b="1"/>
        </a:p>
      </dgm:t>
    </dgm:pt>
    <dgm:pt modelId="{54A66A20-F76B-4E10-96DA-B3A710DB6AA8}" type="pres">
      <dgm:prSet presAssocID="{4E443154-7E31-42FE-BD22-0351741A127A}" presName="diagram" presStyleCnt="0">
        <dgm:presLayoutVars>
          <dgm:dir/>
          <dgm:resizeHandles val="exact"/>
        </dgm:presLayoutVars>
      </dgm:prSet>
      <dgm:spPr/>
      <dgm:t>
        <a:bodyPr/>
        <a:lstStyle/>
        <a:p>
          <a:endParaRPr lang="zh-TW" altLang="en-US"/>
        </a:p>
      </dgm:t>
    </dgm:pt>
    <dgm:pt modelId="{9AC5AA4F-0231-444C-A169-B7BF38ECA1B7}" type="pres">
      <dgm:prSet presAssocID="{ED97FAA9-A05A-44C8-9EC2-BFB46ACCA6A6}" presName="node" presStyleLbl="node1" presStyleIdx="0" presStyleCnt="6">
        <dgm:presLayoutVars>
          <dgm:bulletEnabled val="1"/>
        </dgm:presLayoutVars>
      </dgm:prSet>
      <dgm:spPr/>
      <dgm:t>
        <a:bodyPr/>
        <a:lstStyle/>
        <a:p>
          <a:endParaRPr lang="zh-TW" altLang="en-US"/>
        </a:p>
      </dgm:t>
    </dgm:pt>
    <dgm:pt modelId="{682C4F3D-ACBF-44FB-AC1A-E2CB330DAD58}" type="pres">
      <dgm:prSet presAssocID="{9B0B9883-6AC3-4E22-BF60-711F40F371E4}" presName="sibTrans" presStyleCnt="0"/>
      <dgm:spPr/>
    </dgm:pt>
    <dgm:pt modelId="{D2EF816E-6712-4E3F-ADB3-21E1750E1590}" type="pres">
      <dgm:prSet presAssocID="{8F09F698-79F2-4440-9762-ABC106387C86}" presName="node" presStyleLbl="node1" presStyleIdx="1" presStyleCnt="6">
        <dgm:presLayoutVars>
          <dgm:bulletEnabled val="1"/>
        </dgm:presLayoutVars>
      </dgm:prSet>
      <dgm:spPr/>
      <dgm:t>
        <a:bodyPr/>
        <a:lstStyle/>
        <a:p>
          <a:endParaRPr lang="zh-TW" altLang="en-US"/>
        </a:p>
      </dgm:t>
    </dgm:pt>
    <dgm:pt modelId="{6D4D79C4-C88E-4187-9E3F-85A4D4D671C2}" type="pres">
      <dgm:prSet presAssocID="{7AADD786-917A-45F0-BA06-85580FE61BD8}" presName="sibTrans" presStyleCnt="0"/>
      <dgm:spPr/>
    </dgm:pt>
    <dgm:pt modelId="{28E5C9C1-4ED4-4214-AC9B-FA96F3CD65A7}" type="pres">
      <dgm:prSet presAssocID="{3CE030CE-9A69-4590-B941-BA84164D660E}" presName="node" presStyleLbl="node1" presStyleIdx="2" presStyleCnt="6">
        <dgm:presLayoutVars>
          <dgm:bulletEnabled val="1"/>
        </dgm:presLayoutVars>
      </dgm:prSet>
      <dgm:spPr/>
      <dgm:t>
        <a:bodyPr/>
        <a:lstStyle/>
        <a:p>
          <a:endParaRPr lang="zh-TW" altLang="en-US"/>
        </a:p>
      </dgm:t>
    </dgm:pt>
    <dgm:pt modelId="{AB0C3E37-5452-4DE3-B0FA-93BFA8EA031B}" type="pres">
      <dgm:prSet presAssocID="{69C0B55F-091C-41F5-AD3E-25DE145D8BBE}" presName="sibTrans" presStyleCnt="0"/>
      <dgm:spPr/>
    </dgm:pt>
    <dgm:pt modelId="{7C9EC5C4-3264-42ED-ADA5-E9D92276D293}" type="pres">
      <dgm:prSet presAssocID="{895FCA69-B268-4FC0-9245-AF31428375F9}" presName="node" presStyleLbl="node1" presStyleIdx="3" presStyleCnt="6">
        <dgm:presLayoutVars>
          <dgm:bulletEnabled val="1"/>
        </dgm:presLayoutVars>
      </dgm:prSet>
      <dgm:spPr/>
      <dgm:t>
        <a:bodyPr/>
        <a:lstStyle/>
        <a:p>
          <a:endParaRPr lang="zh-TW" altLang="en-US"/>
        </a:p>
      </dgm:t>
    </dgm:pt>
    <dgm:pt modelId="{CC3EBC60-7699-4381-940C-5FDD60617C94}" type="pres">
      <dgm:prSet presAssocID="{AEEC6C4C-8D22-40C2-AC30-36AE25B6281A}" presName="sibTrans" presStyleCnt="0"/>
      <dgm:spPr/>
    </dgm:pt>
    <dgm:pt modelId="{0C248305-82D9-4D1F-BB31-F4DA081C9372}" type="pres">
      <dgm:prSet presAssocID="{18C6662D-5B49-430A-A9BF-43357C0367B0}" presName="node" presStyleLbl="node1" presStyleIdx="4" presStyleCnt="6">
        <dgm:presLayoutVars>
          <dgm:bulletEnabled val="1"/>
        </dgm:presLayoutVars>
      </dgm:prSet>
      <dgm:spPr/>
      <dgm:t>
        <a:bodyPr/>
        <a:lstStyle/>
        <a:p>
          <a:endParaRPr lang="zh-TW" altLang="en-US"/>
        </a:p>
      </dgm:t>
    </dgm:pt>
    <dgm:pt modelId="{B79FE680-5F16-4A5F-9B7B-C005605BD8F0}" type="pres">
      <dgm:prSet presAssocID="{7E1F49AB-5404-45CF-BCE6-3809872324CD}" presName="sibTrans" presStyleCnt="0"/>
      <dgm:spPr/>
    </dgm:pt>
    <dgm:pt modelId="{8A0D8F83-8DFA-40B2-ABD3-33C4D29304A4}" type="pres">
      <dgm:prSet presAssocID="{59589E33-7F68-4678-956D-CD337B1F392A}" presName="node" presStyleLbl="node1" presStyleIdx="5" presStyleCnt="6">
        <dgm:presLayoutVars>
          <dgm:bulletEnabled val="1"/>
        </dgm:presLayoutVars>
      </dgm:prSet>
      <dgm:spPr/>
      <dgm:t>
        <a:bodyPr/>
        <a:lstStyle/>
        <a:p>
          <a:endParaRPr lang="zh-TW" altLang="en-US"/>
        </a:p>
      </dgm:t>
    </dgm:pt>
  </dgm:ptLst>
  <dgm:cxnLst>
    <dgm:cxn modelId="{4CEABAD9-E14F-4773-A638-92AB7D0E70A0}" type="presOf" srcId="{895FCA69-B268-4FC0-9245-AF31428375F9}" destId="{7C9EC5C4-3264-42ED-ADA5-E9D92276D293}" srcOrd="0" destOrd="0" presId="urn:microsoft.com/office/officeart/2005/8/layout/default"/>
    <dgm:cxn modelId="{D210141C-AC08-407C-B821-E159E092E5BD}" type="presOf" srcId="{18C6662D-5B49-430A-A9BF-43357C0367B0}" destId="{0C248305-82D9-4D1F-BB31-F4DA081C9372}" srcOrd="0" destOrd="0" presId="urn:microsoft.com/office/officeart/2005/8/layout/default"/>
    <dgm:cxn modelId="{FFEFE584-5C3D-4A74-B6E4-8310549312AC}" srcId="{4E443154-7E31-42FE-BD22-0351741A127A}" destId="{ED97FAA9-A05A-44C8-9EC2-BFB46ACCA6A6}" srcOrd="0" destOrd="0" parTransId="{B97AEB5C-1AFC-49C8-975A-69F088156EE8}" sibTransId="{9B0B9883-6AC3-4E22-BF60-711F40F371E4}"/>
    <dgm:cxn modelId="{9455674C-031A-47A1-8F6A-275F0B21BDDD}" type="presOf" srcId="{3CE030CE-9A69-4590-B941-BA84164D660E}" destId="{28E5C9C1-4ED4-4214-AC9B-FA96F3CD65A7}" srcOrd="0" destOrd="0" presId="urn:microsoft.com/office/officeart/2005/8/layout/default"/>
    <dgm:cxn modelId="{3F65E3B6-63BC-4347-A3CB-709F0A504A44}" srcId="{4E443154-7E31-42FE-BD22-0351741A127A}" destId="{59589E33-7F68-4678-956D-CD337B1F392A}" srcOrd="5" destOrd="0" parTransId="{354F2B20-798B-4FDD-86BD-52680AC70395}" sibTransId="{125B64CD-02C4-42B9-AF5F-8CE5D7B4FC73}"/>
    <dgm:cxn modelId="{125086C2-6332-4638-8C61-11D42CF8746D}" srcId="{4E443154-7E31-42FE-BD22-0351741A127A}" destId="{8F09F698-79F2-4440-9762-ABC106387C86}" srcOrd="1" destOrd="0" parTransId="{F49DF2FB-D861-4984-B912-318C7CD3876D}" sibTransId="{7AADD786-917A-45F0-BA06-85580FE61BD8}"/>
    <dgm:cxn modelId="{E5ABD454-2534-484A-9A50-C8E08A872CC8}" type="presOf" srcId="{ED97FAA9-A05A-44C8-9EC2-BFB46ACCA6A6}" destId="{9AC5AA4F-0231-444C-A169-B7BF38ECA1B7}" srcOrd="0" destOrd="0" presId="urn:microsoft.com/office/officeart/2005/8/layout/default"/>
    <dgm:cxn modelId="{BEFDD6E1-64AA-4FCB-8E9A-F35F5535FBA0}" type="presOf" srcId="{8F09F698-79F2-4440-9762-ABC106387C86}" destId="{D2EF816E-6712-4E3F-ADB3-21E1750E1590}" srcOrd="0" destOrd="0" presId="urn:microsoft.com/office/officeart/2005/8/layout/default"/>
    <dgm:cxn modelId="{EB478FBB-C264-4416-8BA0-7E4C3C733871}" srcId="{4E443154-7E31-42FE-BD22-0351741A127A}" destId="{895FCA69-B268-4FC0-9245-AF31428375F9}" srcOrd="3" destOrd="0" parTransId="{B5112427-0BC1-43B0-8CAD-1DE41677D1C7}" sibTransId="{AEEC6C4C-8D22-40C2-AC30-36AE25B6281A}"/>
    <dgm:cxn modelId="{C3A6C448-9FE1-4192-B33D-1AC013123942}" type="presOf" srcId="{4E443154-7E31-42FE-BD22-0351741A127A}" destId="{54A66A20-F76B-4E10-96DA-B3A710DB6AA8}" srcOrd="0" destOrd="0" presId="urn:microsoft.com/office/officeart/2005/8/layout/default"/>
    <dgm:cxn modelId="{BC9C03E6-B52A-48C1-A487-3E5741B8E7C0}" srcId="{4E443154-7E31-42FE-BD22-0351741A127A}" destId="{3CE030CE-9A69-4590-B941-BA84164D660E}" srcOrd="2" destOrd="0" parTransId="{BDAE07F5-70BF-4C90-817C-1E1E0FAD44BA}" sibTransId="{69C0B55F-091C-41F5-AD3E-25DE145D8BBE}"/>
    <dgm:cxn modelId="{542EE653-3DA2-42AC-A70C-8156CA620F86}" srcId="{4E443154-7E31-42FE-BD22-0351741A127A}" destId="{18C6662D-5B49-430A-A9BF-43357C0367B0}" srcOrd="4" destOrd="0" parTransId="{C3D607A0-CB72-4FD1-8DD4-0373BA10E734}" sibTransId="{7E1F49AB-5404-45CF-BCE6-3809872324CD}"/>
    <dgm:cxn modelId="{70193D8E-9CDC-42A8-B46D-68D54A5578E5}" type="presOf" srcId="{59589E33-7F68-4678-956D-CD337B1F392A}" destId="{8A0D8F83-8DFA-40B2-ABD3-33C4D29304A4}" srcOrd="0" destOrd="0" presId="urn:microsoft.com/office/officeart/2005/8/layout/default"/>
    <dgm:cxn modelId="{70377FD2-E03C-47CB-A136-67BBB8AB4D3B}" type="presParOf" srcId="{54A66A20-F76B-4E10-96DA-B3A710DB6AA8}" destId="{9AC5AA4F-0231-444C-A169-B7BF38ECA1B7}" srcOrd="0" destOrd="0" presId="urn:microsoft.com/office/officeart/2005/8/layout/default"/>
    <dgm:cxn modelId="{01AE5B68-30AF-4766-A70F-92AE929B9B46}" type="presParOf" srcId="{54A66A20-F76B-4E10-96DA-B3A710DB6AA8}" destId="{682C4F3D-ACBF-44FB-AC1A-E2CB330DAD58}" srcOrd="1" destOrd="0" presId="urn:microsoft.com/office/officeart/2005/8/layout/default"/>
    <dgm:cxn modelId="{11C173CC-9391-4493-8013-CFED2F6E4308}" type="presParOf" srcId="{54A66A20-F76B-4E10-96DA-B3A710DB6AA8}" destId="{D2EF816E-6712-4E3F-ADB3-21E1750E1590}" srcOrd="2" destOrd="0" presId="urn:microsoft.com/office/officeart/2005/8/layout/default"/>
    <dgm:cxn modelId="{F2239F14-9FC1-45CE-A32E-2585869F10AF}" type="presParOf" srcId="{54A66A20-F76B-4E10-96DA-B3A710DB6AA8}" destId="{6D4D79C4-C88E-4187-9E3F-85A4D4D671C2}" srcOrd="3" destOrd="0" presId="urn:microsoft.com/office/officeart/2005/8/layout/default"/>
    <dgm:cxn modelId="{987F69FC-0FA4-4426-8FEC-34A6879B0BEE}" type="presParOf" srcId="{54A66A20-F76B-4E10-96DA-B3A710DB6AA8}" destId="{28E5C9C1-4ED4-4214-AC9B-FA96F3CD65A7}" srcOrd="4" destOrd="0" presId="urn:microsoft.com/office/officeart/2005/8/layout/default"/>
    <dgm:cxn modelId="{9BFE7F3D-AE40-4D4F-BC37-0234FA4260CB}" type="presParOf" srcId="{54A66A20-F76B-4E10-96DA-B3A710DB6AA8}" destId="{AB0C3E37-5452-4DE3-B0FA-93BFA8EA031B}" srcOrd="5" destOrd="0" presId="urn:microsoft.com/office/officeart/2005/8/layout/default"/>
    <dgm:cxn modelId="{3B9F3779-CDB0-4B73-9F01-1893F0284AC5}" type="presParOf" srcId="{54A66A20-F76B-4E10-96DA-B3A710DB6AA8}" destId="{7C9EC5C4-3264-42ED-ADA5-E9D92276D293}" srcOrd="6" destOrd="0" presId="urn:microsoft.com/office/officeart/2005/8/layout/default"/>
    <dgm:cxn modelId="{A14DD3EF-1EEE-436F-BAA9-FB92D1F3C1D9}" type="presParOf" srcId="{54A66A20-F76B-4E10-96DA-B3A710DB6AA8}" destId="{CC3EBC60-7699-4381-940C-5FDD60617C94}" srcOrd="7" destOrd="0" presId="urn:microsoft.com/office/officeart/2005/8/layout/default"/>
    <dgm:cxn modelId="{6B2F62E0-5AD2-40C6-8B73-EB8E9A409C2C}" type="presParOf" srcId="{54A66A20-F76B-4E10-96DA-B3A710DB6AA8}" destId="{0C248305-82D9-4D1F-BB31-F4DA081C9372}" srcOrd="8" destOrd="0" presId="urn:microsoft.com/office/officeart/2005/8/layout/default"/>
    <dgm:cxn modelId="{9D6CBCFD-B36B-43F6-85D9-24A0F9D37B6D}" type="presParOf" srcId="{54A66A20-F76B-4E10-96DA-B3A710DB6AA8}" destId="{B79FE680-5F16-4A5F-9B7B-C005605BD8F0}" srcOrd="9" destOrd="0" presId="urn:microsoft.com/office/officeart/2005/8/layout/default"/>
    <dgm:cxn modelId="{0284096F-5231-4D78-9523-BB5712885E7D}" type="presParOf" srcId="{54A66A20-F76B-4E10-96DA-B3A710DB6AA8}" destId="{8A0D8F83-8DFA-40B2-ABD3-33C4D29304A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3FA3B6-9337-4DE7-AFBD-2FA9234CFCDA}" type="doc">
      <dgm:prSet loTypeId="urn:microsoft.com/office/officeart/2009/3/layout/SubStepProcess" loCatId="process" qsTypeId="urn:microsoft.com/office/officeart/2005/8/quickstyle/3d2" qsCatId="3D" csTypeId="urn:microsoft.com/office/officeart/2005/8/colors/colorful3" csCatId="colorful" phldr="1"/>
      <dgm:spPr/>
      <dgm:t>
        <a:bodyPr/>
        <a:lstStyle/>
        <a:p>
          <a:endParaRPr lang="zh-TW" altLang="en-US"/>
        </a:p>
      </dgm:t>
    </dgm:pt>
    <dgm:pt modelId="{96D7E981-1957-4957-A1EE-3E1086262340}">
      <dgm:prSet phldrT="[文字]" custT="1"/>
      <dgm:spPr/>
      <dgm:t>
        <a:bodyPr/>
        <a:lstStyle/>
        <a:p>
          <a:r>
            <a:rPr lang="zh-TW" altLang="en-US" sz="2400" b="1" dirty="0" smtClean="0">
              <a:latin typeface="微軟正黑體" panose="020B0604030504040204" pitchFamily="34" charset="-120"/>
              <a:ea typeface="微軟正黑體" panose="020B0604030504040204" pitchFamily="34" charset="-120"/>
            </a:rPr>
            <a:t>完整性</a:t>
          </a:r>
          <a:endParaRPr lang="zh-TW" altLang="en-US" sz="2400" b="1" dirty="0">
            <a:latin typeface="微軟正黑體" panose="020B0604030504040204" pitchFamily="34" charset="-120"/>
            <a:ea typeface="微軟正黑體" panose="020B0604030504040204" pitchFamily="34" charset="-120"/>
          </a:endParaRPr>
        </a:p>
      </dgm:t>
    </dgm:pt>
    <dgm:pt modelId="{1DB5D693-8D81-4161-95B0-7819CF9A4B17}" type="parTrans" cxnId="{9C861940-6426-4249-8B51-5CF04B464FA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216C1EE-976F-4E95-A495-6C3E1832614F}" type="sibTrans" cxnId="{9C861940-6426-4249-8B51-5CF04B464FA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DF7F829-87D0-4D8C-A5B8-0BFC90BC0462}">
      <dgm:prSet phldrT="[文字]" custT="1"/>
      <dgm:spPr/>
      <dgm:t>
        <a:bodyPr/>
        <a:lstStyle/>
        <a:p>
          <a:pPr>
            <a:lnSpc>
              <a:spcPct val="70000"/>
            </a:lnSpc>
          </a:pPr>
          <a:r>
            <a:rPr lang="zh-TW" altLang="en-US" sz="2400" b="1" dirty="0" smtClean="0">
              <a:latin typeface="微軟正黑體" panose="020B0604030504040204" pitchFamily="34" charset="-120"/>
              <a:ea typeface="微軟正黑體" panose="020B0604030504040204" pitchFamily="34" charset="-120"/>
            </a:rPr>
            <a:t>不可否認性</a:t>
          </a:r>
          <a:endParaRPr lang="zh-TW" altLang="en-US" sz="2400" b="1" dirty="0">
            <a:latin typeface="微軟正黑體" panose="020B0604030504040204" pitchFamily="34" charset="-120"/>
            <a:ea typeface="微軟正黑體" panose="020B0604030504040204" pitchFamily="34" charset="-120"/>
          </a:endParaRPr>
        </a:p>
      </dgm:t>
    </dgm:pt>
    <dgm:pt modelId="{5B271395-3D0C-49C7-8279-DC6BE795AABC}" type="parTrans" cxnId="{0A63A394-47FE-4F4E-9CB7-BCF9ECB2A3C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734343C-D704-4A6B-BC5A-4C2077958725}" type="sibTrans" cxnId="{0A63A394-47FE-4F4E-9CB7-BCF9ECB2A3C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5F700B3-09E6-438B-80F7-73F1BA949212}">
      <dgm:prSet phldrT="[文字]" custT="1"/>
      <dgm:spPr/>
      <dgm:t>
        <a:bodyPr/>
        <a:lstStyle/>
        <a:p>
          <a:r>
            <a:rPr lang="zh-TW" altLang="en-US" sz="2400" b="1" dirty="0" smtClean="0">
              <a:latin typeface="微軟正黑體" panose="020B0604030504040204" pitchFamily="34" charset="-120"/>
              <a:ea typeface="微軟正黑體" panose="020B0604030504040204" pitchFamily="34" charset="-120"/>
            </a:rPr>
            <a:t>確實性</a:t>
          </a:r>
          <a:endParaRPr lang="zh-TW" altLang="en-US" sz="2400" b="1" dirty="0">
            <a:latin typeface="微軟正黑體" panose="020B0604030504040204" pitchFamily="34" charset="-120"/>
            <a:ea typeface="微軟正黑體" panose="020B0604030504040204" pitchFamily="34" charset="-120"/>
          </a:endParaRPr>
        </a:p>
      </dgm:t>
    </dgm:pt>
    <dgm:pt modelId="{0FAE3D64-509D-4D38-9C0D-9418CFE5CA2B}" type="parTrans" cxnId="{F9BA3C13-2638-40EC-A2E2-16B77523B00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9532081-95CB-43A2-BA33-1F5921DBD129}" type="sibTrans" cxnId="{F9BA3C13-2638-40EC-A2E2-16B77523B00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05CE8ED-BC65-4ACF-8507-F735F13A62AE}">
      <dgm:prSet phldrT="[文字]" custT="1"/>
      <dgm:spPr/>
      <dgm:t>
        <a:bodyPr/>
        <a:lstStyle/>
        <a:p>
          <a:pPr>
            <a:lnSpc>
              <a:spcPct val="70000"/>
            </a:lnSpc>
          </a:pPr>
          <a:r>
            <a:rPr lang="zh-TW" altLang="en-US" sz="2400" b="1" dirty="0" smtClean="0">
              <a:latin typeface="微軟正黑體" panose="020B0604030504040204" pitchFamily="34" charset="-120"/>
              <a:ea typeface="微軟正黑體" panose="020B0604030504040204" pitchFamily="34" charset="-120"/>
            </a:rPr>
            <a:t>機密與隱私性</a:t>
          </a:r>
          <a:endParaRPr lang="zh-TW" altLang="en-US" sz="2400" b="1" dirty="0">
            <a:latin typeface="微軟正黑體" panose="020B0604030504040204" pitchFamily="34" charset="-120"/>
            <a:ea typeface="微軟正黑體" panose="020B0604030504040204" pitchFamily="34" charset="-120"/>
          </a:endParaRPr>
        </a:p>
      </dgm:t>
    </dgm:pt>
    <dgm:pt modelId="{D2B14181-FB13-4D0B-A1F6-D356BDE02E2D}" type="parTrans" cxnId="{B3109E56-78C2-4449-8D39-63944A282F4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CC72066-58DF-4B46-B0A6-0FF3B3E68731}" type="sibTrans" cxnId="{B3109E56-78C2-4449-8D39-63944A282F4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6573212A-B0CF-412A-831F-908413647173}">
      <dgm:prSet phldrT="[文字]" custT="1"/>
      <dgm:spPr/>
      <dgm:t>
        <a:bodyPr/>
        <a:lstStyle/>
        <a:p>
          <a:r>
            <a:rPr lang="zh-TW" altLang="en-US" sz="2400" b="1" dirty="0" smtClean="0">
              <a:latin typeface="微軟正黑體" panose="020B0604030504040204" pitchFamily="34" charset="-120"/>
              <a:ea typeface="微軟正黑體" panose="020B0604030504040204" pitchFamily="34" charset="-120"/>
            </a:rPr>
            <a:t>可得性</a:t>
          </a:r>
          <a:endParaRPr lang="zh-TW" altLang="en-US" sz="2400" b="1" dirty="0">
            <a:latin typeface="微軟正黑體" panose="020B0604030504040204" pitchFamily="34" charset="-120"/>
            <a:ea typeface="微軟正黑體" panose="020B0604030504040204" pitchFamily="34" charset="-120"/>
          </a:endParaRPr>
        </a:p>
      </dgm:t>
    </dgm:pt>
    <dgm:pt modelId="{BFF501A2-1BFB-48BE-B991-3C373E2C93AF}" type="parTrans" cxnId="{00DCB7C6-BB28-4D91-901A-9151196A026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8F0B4AD-A547-4B62-A92C-3F2BFF37D7A5}" type="sibTrans" cxnId="{00DCB7C6-BB28-4D91-901A-9151196A026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1F89018-B927-4630-AD3C-8D29E41ED8E2}" type="pres">
      <dgm:prSet presAssocID="{7D3FA3B6-9337-4DE7-AFBD-2FA9234CFCDA}" presName="Name0" presStyleCnt="0">
        <dgm:presLayoutVars>
          <dgm:chMax val="7"/>
          <dgm:dir/>
          <dgm:animOne val="branch"/>
        </dgm:presLayoutVars>
      </dgm:prSet>
      <dgm:spPr/>
      <dgm:t>
        <a:bodyPr/>
        <a:lstStyle/>
        <a:p>
          <a:endParaRPr lang="zh-TW" altLang="en-US"/>
        </a:p>
      </dgm:t>
    </dgm:pt>
    <dgm:pt modelId="{9EC4B86C-86B8-4F43-A06F-5B5B896F9D9D}" type="pres">
      <dgm:prSet presAssocID="{96D7E981-1957-4957-A1EE-3E1086262340}" presName="parTx1" presStyleLbl="node1" presStyleIdx="0" presStyleCnt="5"/>
      <dgm:spPr/>
      <dgm:t>
        <a:bodyPr/>
        <a:lstStyle/>
        <a:p>
          <a:endParaRPr lang="zh-TW" altLang="en-US"/>
        </a:p>
      </dgm:t>
    </dgm:pt>
    <dgm:pt modelId="{4A3F4548-34E5-4875-BC03-FE59E0F11EBD}" type="pres">
      <dgm:prSet presAssocID="{3DF7F829-87D0-4D8C-A5B8-0BFC90BC0462}" presName="parTx2" presStyleLbl="node1" presStyleIdx="1" presStyleCnt="5"/>
      <dgm:spPr/>
      <dgm:t>
        <a:bodyPr/>
        <a:lstStyle/>
        <a:p>
          <a:endParaRPr lang="zh-TW" altLang="en-US"/>
        </a:p>
      </dgm:t>
    </dgm:pt>
    <dgm:pt modelId="{AC787AD7-1F67-475D-8362-D8B6F472BD4C}" type="pres">
      <dgm:prSet presAssocID="{F5F700B3-09E6-438B-80F7-73F1BA949212}" presName="parTx3" presStyleLbl="node1" presStyleIdx="2" presStyleCnt="5" custLinFactNeighborY="1062"/>
      <dgm:spPr/>
      <dgm:t>
        <a:bodyPr/>
        <a:lstStyle/>
        <a:p>
          <a:endParaRPr lang="zh-TW" altLang="en-US"/>
        </a:p>
      </dgm:t>
    </dgm:pt>
    <dgm:pt modelId="{50A87B58-F97D-4B2E-8279-77BFD7E575E2}" type="pres">
      <dgm:prSet presAssocID="{C05CE8ED-BC65-4ACF-8507-F735F13A62AE}" presName="parTx4" presStyleLbl="node1" presStyleIdx="3" presStyleCnt="5"/>
      <dgm:spPr/>
      <dgm:t>
        <a:bodyPr/>
        <a:lstStyle/>
        <a:p>
          <a:endParaRPr lang="zh-TW" altLang="en-US"/>
        </a:p>
      </dgm:t>
    </dgm:pt>
    <dgm:pt modelId="{86DF55BE-9BBE-42C7-87D0-F5E9D99DCBAD}" type="pres">
      <dgm:prSet presAssocID="{6573212A-B0CF-412A-831F-908413647173}" presName="parTx5" presStyleLbl="node1" presStyleIdx="4" presStyleCnt="5"/>
      <dgm:spPr/>
      <dgm:t>
        <a:bodyPr/>
        <a:lstStyle/>
        <a:p>
          <a:endParaRPr lang="zh-TW" altLang="en-US"/>
        </a:p>
      </dgm:t>
    </dgm:pt>
  </dgm:ptLst>
  <dgm:cxnLst>
    <dgm:cxn modelId="{9C861940-6426-4249-8B51-5CF04B464FA8}" srcId="{7D3FA3B6-9337-4DE7-AFBD-2FA9234CFCDA}" destId="{96D7E981-1957-4957-A1EE-3E1086262340}" srcOrd="0" destOrd="0" parTransId="{1DB5D693-8D81-4161-95B0-7819CF9A4B17}" sibTransId="{A216C1EE-976F-4E95-A495-6C3E1832614F}"/>
    <dgm:cxn modelId="{37D19139-7F03-4599-853C-3A16ED3FC3AF}" type="presOf" srcId="{C05CE8ED-BC65-4ACF-8507-F735F13A62AE}" destId="{50A87B58-F97D-4B2E-8279-77BFD7E575E2}" srcOrd="0" destOrd="0" presId="urn:microsoft.com/office/officeart/2009/3/layout/SubStepProcess"/>
    <dgm:cxn modelId="{0A63A394-47FE-4F4E-9CB7-BCF9ECB2A3CF}" srcId="{7D3FA3B6-9337-4DE7-AFBD-2FA9234CFCDA}" destId="{3DF7F829-87D0-4D8C-A5B8-0BFC90BC0462}" srcOrd="1" destOrd="0" parTransId="{5B271395-3D0C-49C7-8279-DC6BE795AABC}" sibTransId="{D734343C-D704-4A6B-BC5A-4C2077958725}"/>
    <dgm:cxn modelId="{B0B36C43-D2CE-4BF1-BC5A-0AAB7CE09071}" type="presOf" srcId="{7D3FA3B6-9337-4DE7-AFBD-2FA9234CFCDA}" destId="{41F89018-B927-4630-AD3C-8D29E41ED8E2}" srcOrd="0" destOrd="0" presId="urn:microsoft.com/office/officeart/2009/3/layout/SubStepProcess"/>
    <dgm:cxn modelId="{F9BA3C13-2638-40EC-A2E2-16B77523B008}" srcId="{7D3FA3B6-9337-4DE7-AFBD-2FA9234CFCDA}" destId="{F5F700B3-09E6-438B-80F7-73F1BA949212}" srcOrd="2" destOrd="0" parTransId="{0FAE3D64-509D-4D38-9C0D-9418CFE5CA2B}" sibTransId="{39532081-95CB-43A2-BA33-1F5921DBD129}"/>
    <dgm:cxn modelId="{108C844D-B105-49AC-9DE7-F8A64D6F1DFF}" type="presOf" srcId="{6573212A-B0CF-412A-831F-908413647173}" destId="{86DF55BE-9BBE-42C7-87D0-F5E9D99DCBAD}" srcOrd="0" destOrd="0" presId="urn:microsoft.com/office/officeart/2009/3/layout/SubStepProcess"/>
    <dgm:cxn modelId="{62CD658A-33C9-494A-9F35-CBE7B3821CF1}" type="presOf" srcId="{96D7E981-1957-4957-A1EE-3E1086262340}" destId="{9EC4B86C-86B8-4F43-A06F-5B5B896F9D9D}" srcOrd="0" destOrd="0" presId="urn:microsoft.com/office/officeart/2009/3/layout/SubStepProcess"/>
    <dgm:cxn modelId="{20562882-E987-4233-92FE-833078BDB5B9}" type="presOf" srcId="{3DF7F829-87D0-4D8C-A5B8-0BFC90BC0462}" destId="{4A3F4548-34E5-4875-BC03-FE59E0F11EBD}" srcOrd="0" destOrd="0" presId="urn:microsoft.com/office/officeart/2009/3/layout/SubStepProcess"/>
    <dgm:cxn modelId="{EBC9E92F-AA2B-4510-8355-F9BD35F6C0E9}" type="presOf" srcId="{F5F700B3-09E6-438B-80F7-73F1BA949212}" destId="{AC787AD7-1F67-475D-8362-D8B6F472BD4C}" srcOrd="0" destOrd="0" presId="urn:microsoft.com/office/officeart/2009/3/layout/SubStepProcess"/>
    <dgm:cxn modelId="{00DCB7C6-BB28-4D91-901A-9151196A026D}" srcId="{7D3FA3B6-9337-4DE7-AFBD-2FA9234CFCDA}" destId="{6573212A-B0CF-412A-831F-908413647173}" srcOrd="4" destOrd="0" parTransId="{BFF501A2-1BFB-48BE-B991-3C373E2C93AF}" sibTransId="{C8F0B4AD-A547-4B62-A92C-3F2BFF37D7A5}"/>
    <dgm:cxn modelId="{B3109E56-78C2-4449-8D39-63944A282F47}" srcId="{7D3FA3B6-9337-4DE7-AFBD-2FA9234CFCDA}" destId="{C05CE8ED-BC65-4ACF-8507-F735F13A62AE}" srcOrd="3" destOrd="0" parTransId="{D2B14181-FB13-4D0B-A1F6-D356BDE02E2D}" sibTransId="{CCC72066-58DF-4B46-B0A6-0FF3B3E68731}"/>
    <dgm:cxn modelId="{E520CBFA-DA03-41FE-9843-06F8E6E807B8}" type="presParOf" srcId="{41F89018-B927-4630-AD3C-8D29E41ED8E2}" destId="{9EC4B86C-86B8-4F43-A06F-5B5B896F9D9D}" srcOrd="0" destOrd="0" presId="urn:microsoft.com/office/officeart/2009/3/layout/SubStepProcess"/>
    <dgm:cxn modelId="{D1268A3B-222D-41AB-8818-51486B87BC8C}" type="presParOf" srcId="{41F89018-B927-4630-AD3C-8D29E41ED8E2}" destId="{4A3F4548-34E5-4875-BC03-FE59E0F11EBD}" srcOrd="1" destOrd="0" presId="urn:microsoft.com/office/officeart/2009/3/layout/SubStepProcess"/>
    <dgm:cxn modelId="{33D5F13D-A9F8-4151-8BFF-8E213D8479CC}" type="presParOf" srcId="{41F89018-B927-4630-AD3C-8D29E41ED8E2}" destId="{AC787AD7-1F67-475D-8362-D8B6F472BD4C}" srcOrd="2" destOrd="0" presId="urn:microsoft.com/office/officeart/2009/3/layout/SubStepProcess"/>
    <dgm:cxn modelId="{37415BDC-A68F-4EE7-B13C-FFB585F0FC1B}" type="presParOf" srcId="{41F89018-B927-4630-AD3C-8D29E41ED8E2}" destId="{50A87B58-F97D-4B2E-8279-77BFD7E575E2}" srcOrd="3" destOrd="0" presId="urn:microsoft.com/office/officeart/2009/3/layout/SubStepProcess"/>
    <dgm:cxn modelId="{B09841F0-BF81-4EEE-8A14-9BEB4F56C857}" type="presParOf" srcId="{41F89018-B927-4630-AD3C-8D29E41ED8E2}" destId="{86DF55BE-9BBE-42C7-87D0-F5E9D99DCBAD}" srcOrd="4"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8F3C3-C949-4FDA-B617-A67898F858B3}">
      <dsp:nvSpPr>
        <dsp:cNvPr id="0" name=""/>
        <dsp:cNvSpPr/>
      </dsp:nvSpPr>
      <dsp:spPr>
        <a:xfrm>
          <a:off x="507920" y="1555"/>
          <a:ext cx="2254299" cy="1352579"/>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遍存性</a:t>
          </a:r>
          <a:endParaRPr lang="zh-TW" altLang="en-US" sz="2800" b="1" kern="1200" dirty="0">
            <a:latin typeface="微軟正黑體" pitchFamily="34" charset="-120"/>
            <a:ea typeface="微軟正黑體" pitchFamily="34" charset="-120"/>
          </a:endParaRPr>
        </a:p>
      </dsp:txBody>
      <dsp:txXfrm>
        <a:off x="507920" y="1555"/>
        <a:ext cx="2254299" cy="1352579"/>
      </dsp:txXfrm>
    </dsp:sp>
    <dsp:sp modelId="{C2E5D5C7-E20F-4210-B8BF-B8BAF3E58048}">
      <dsp:nvSpPr>
        <dsp:cNvPr id="0" name=""/>
        <dsp:cNvSpPr/>
      </dsp:nvSpPr>
      <dsp:spPr>
        <a:xfrm>
          <a:off x="2987650" y="1555"/>
          <a:ext cx="2254299" cy="1352579"/>
        </a:xfrm>
        <a:prstGeom prst="rect">
          <a:avLst/>
        </a:prstGeom>
        <a:solidFill>
          <a:schemeClr val="accent2">
            <a:hueOff val="936304"/>
            <a:satOff val="-1168"/>
            <a:lumOff val="27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全球市場</a:t>
          </a:r>
          <a:endParaRPr lang="zh-TW" altLang="en-US" sz="2800" b="1" kern="1200" dirty="0">
            <a:latin typeface="微軟正黑體" pitchFamily="34" charset="-120"/>
            <a:ea typeface="微軟正黑體" pitchFamily="34" charset="-120"/>
          </a:endParaRPr>
        </a:p>
      </dsp:txBody>
      <dsp:txXfrm>
        <a:off x="2987650" y="1555"/>
        <a:ext cx="2254299" cy="1352579"/>
      </dsp:txXfrm>
    </dsp:sp>
    <dsp:sp modelId="{EC1663E7-CC39-4030-96EF-705E79DCEED4}">
      <dsp:nvSpPr>
        <dsp:cNvPr id="0" name=""/>
        <dsp:cNvSpPr/>
      </dsp:nvSpPr>
      <dsp:spPr>
        <a:xfrm>
          <a:off x="5467379" y="1555"/>
          <a:ext cx="2254299" cy="1352579"/>
        </a:xfrm>
        <a:prstGeom prst="rect">
          <a:avLst/>
        </a:prstGeom>
        <a:solidFill>
          <a:schemeClr val="accent2">
            <a:hueOff val="1872608"/>
            <a:satOff val="-2336"/>
            <a:lumOff val="54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全球標準</a:t>
          </a:r>
          <a:endParaRPr lang="zh-TW" altLang="en-US" sz="2800" b="1" kern="1200" dirty="0">
            <a:latin typeface="微軟正黑體" pitchFamily="34" charset="-120"/>
            <a:ea typeface="微軟正黑體" pitchFamily="34" charset="-120"/>
          </a:endParaRPr>
        </a:p>
      </dsp:txBody>
      <dsp:txXfrm>
        <a:off x="5467379" y="1555"/>
        <a:ext cx="2254299" cy="1352579"/>
      </dsp:txXfrm>
    </dsp:sp>
    <dsp:sp modelId="{356ECA3E-58F2-4DCE-8195-0690DEA71F42}">
      <dsp:nvSpPr>
        <dsp:cNvPr id="0" name=""/>
        <dsp:cNvSpPr/>
      </dsp:nvSpPr>
      <dsp:spPr>
        <a:xfrm>
          <a:off x="507920" y="1579564"/>
          <a:ext cx="2254299" cy="1352579"/>
        </a:xfrm>
        <a:prstGeom prst="rect">
          <a:avLst/>
        </a:prstGeom>
        <a:solidFill>
          <a:schemeClr val="accent2">
            <a:hueOff val="2808911"/>
            <a:satOff val="-3503"/>
            <a:lumOff val="824"/>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互動與多元資訊</a:t>
          </a:r>
          <a:endParaRPr lang="zh-TW" altLang="en-US" sz="2800" b="1" kern="1200" dirty="0">
            <a:latin typeface="微軟正黑體" pitchFamily="34" charset="-120"/>
            <a:ea typeface="微軟正黑體" pitchFamily="34" charset="-120"/>
          </a:endParaRPr>
        </a:p>
      </dsp:txBody>
      <dsp:txXfrm>
        <a:off x="507920" y="1579564"/>
        <a:ext cx="2254299" cy="1352579"/>
      </dsp:txXfrm>
    </dsp:sp>
    <dsp:sp modelId="{C31FF9BA-35C0-48EE-831E-8025F2A5F9F1}">
      <dsp:nvSpPr>
        <dsp:cNvPr id="0" name=""/>
        <dsp:cNvSpPr/>
      </dsp:nvSpPr>
      <dsp:spPr>
        <a:xfrm>
          <a:off x="2987650" y="1579564"/>
          <a:ext cx="2254299" cy="1352579"/>
        </a:xfrm>
        <a:prstGeom prst="rect">
          <a:avLst/>
        </a:prstGeom>
        <a:solidFill>
          <a:schemeClr val="accent2">
            <a:hueOff val="3745215"/>
            <a:satOff val="-4671"/>
            <a:lumOff val="109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資訊密集</a:t>
          </a:r>
          <a:endParaRPr lang="zh-TW" altLang="en-US" sz="2800" b="1" kern="1200" dirty="0">
            <a:latin typeface="微軟正黑體" pitchFamily="34" charset="-120"/>
            <a:ea typeface="微軟正黑體" pitchFamily="34" charset="-120"/>
          </a:endParaRPr>
        </a:p>
      </dsp:txBody>
      <dsp:txXfrm>
        <a:off x="2987650" y="1579564"/>
        <a:ext cx="2254299" cy="1352579"/>
      </dsp:txXfrm>
    </dsp:sp>
    <dsp:sp modelId="{F5E43C1B-01ED-4F38-BCD2-51F58E6171BB}">
      <dsp:nvSpPr>
        <dsp:cNvPr id="0" name=""/>
        <dsp:cNvSpPr/>
      </dsp:nvSpPr>
      <dsp:spPr>
        <a:xfrm>
          <a:off x="5467379" y="1579564"/>
          <a:ext cx="2254299" cy="1352579"/>
        </a:xfrm>
        <a:prstGeom prst="rect">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個人化與</a:t>
          </a:r>
          <a:r>
            <a:rPr lang="en-US" altLang="zh-TW" sz="2800" b="1" kern="1200" dirty="0" smtClean="0">
              <a:latin typeface="微軟正黑體" pitchFamily="34" charset="-120"/>
              <a:ea typeface="微軟正黑體" pitchFamily="34" charset="-120"/>
            </a:rPr>
            <a:t/>
          </a:r>
          <a:br>
            <a:rPr lang="en-US" altLang="zh-TW" sz="2800" b="1" kern="1200" dirty="0" smtClean="0">
              <a:latin typeface="微軟正黑體" pitchFamily="34" charset="-120"/>
              <a:ea typeface="微軟正黑體" pitchFamily="34" charset="-120"/>
            </a:rPr>
          </a:br>
          <a:r>
            <a:rPr lang="zh-TW" altLang="en-US" sz="2800" b="1" kern="1200" dirty="0" smtClean="0">
              <a:latin typeface="微軟正黑體" pitchFamily="34" charset="-120"/>
              <a:ea typeface="微軟正黑體" pitchFamily="34" charset="-120"/>
            </a:rPr>
            <a:t>客製化</a:t>
          </a:r>
          <a:endParaRPr lang="zh-TW" altLang="en-US" sz="2800" b="1" kern="1200" dirty="0">
            <a:latin typeface="微軟正黑體" pitchFamily="34" charset="-120"/>
            <a:ea typeface="微軟正黑體" pitchFamily="34" charset="-120"/>
          </a:endParaRPr>
        </a:p>
      </dsp:txBody>
      <dsp:txXfrm>
        <a:off x="5467379" y="1579564"/>
        <a:ext cx="2254299" cy="13525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pPr/>
              <a:t>2025/6/17</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pPr/>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pPr/>
              <a:t>24</a:t>
            </a:fld>
            <a:endParaRPr lang="zh-TW" altLang="en-US"/>
          </a:p>
        </p:txBody>
      </p:sp>
    </p:spTree>
    <p:extLst>
      <p:ext uri="{BB962C8B-B14F-4D97-AF65-F5344CB8AC3E}">
        <p14:creationId xmlns:p14="http://schemas.microsoft.com/office/powerpoint/2010/main" val="827806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pPr/>
              <a:t>63</a:t>
            </a:fld>
            <a:endParaRPr lang="zh-TW" altLang="en-US"/>
          </a:p>
        </p:txBody>
      </p:sp>
    </p:spTree>
    <p:extLst>
      <p:ext uri="{BB962C8B-B14F-4D97-AF65-F5344CB8AC3E}">
        <p14:creationId xmlns:p14="http://schemas.microsoft.com/office/powerpoint/2010/main" val="4061563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pPr/>
              <a:t>97</a:t>
            </a:fld>
            <a:endParaRPr lang="zh-TW" altLang="en-US"/>
          </a:p>
        </p:txBody>
      </p:sp>
    </p:spTree>
    <p:extLst>
      <p:ext uri="{BB962C8B-B14F-4D97-AF65-F5344CB8AC3E}">
        <p14:creationId xmlns:p14="http://schemas.microsoft.com/office/powerpoint/2010/main" val="3075729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pPr/>
              <a:t>121</a:t>
            </a:fld>
            <a:endParaRPr lang="zh-TW" altLang="en-US"/>
          </a:p>
        </p:txBody>
      </p:sp>
    </p:spTree>
    <p:extLst>
      <p:ext uri="{BB962C8B-B14F-4D97-AF65-F5344CB8AC3E}">
        <p14:creationId xmlns:p14="http://schemas.microsoft.com/office/powerpoint/2010/main" val="3576420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636535"/>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3">
                    <a:lumMod val="50000"/>
                  </a:schemeClr>
                </a:solidFill>
              </a:rPr>
              <a:t>15</a:t>
            </a:r>
            <a:endParaRPr lang="zh-TW" altLang="en-US" sz="5400" b="1" dirty="0">
              <a:solidFill>
                <a:schemeClr val="accent3">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32489997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4663518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34604"/>
            <a:ext cx="8229600" cy="857250"/>
          </a:xfrm>
        </p:spPr>
        <p:txBody>
          <a:bodyPr>
            <a:normAutofit/>
          </a:bodyPr>
          <a:lstStyle>
            <a:lvl1pPr>
              <a:defRPr sz="3200"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gn="just" hangingPunct="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gn="just" hangingPunct="0">
              <a:lnSpc>
                <a:spcPct val="120000"/>
              </a:lnSpc>
              <a:spcBef>
                <a:spcPts val="800"/>
              </a:spcBef>
              <a:buClr>
                <a:schemeClr val="tx2"/>
              </a:buClr>
              <a:buFont typeface="Wingdings 3" panose="05040102010807070707" pitchFamily="18" charset="2"/>
              <a:buChar char=""/>
              <a:defRPr sz="2400" b="1">
                <a:latin typeface="微軟正黑體" pitchFamily="34" charset="-120"/>
                <a:ea typeface="微軟正黑體" pitchFamily="34" charset="-120"/>
              </a:defRPr>
            </a:lvl2pPr>
            <a:lvl3pPr marL="1257300" indent="-342900" algn="just" hangingPunct="0">
              <a:lnSpc>
                <a:spcPct val="120000"/>
              </a:lnSpc>
              <a:spcBef>
                <a:spcPts val="800"/>
              </a:spcBef>
              <a:buClr>
                <a:schemeClr val="accent1"/>
              </a:buClr>
              <a:buFont typeface="微軟正黑體" panose="020B0604030504040204" pitchFamily="34" charset="-120"/>
              <a:buChar char="■"/>
              <a:defRPr sz="2000" b="1">
                <a:latin typeface="微軟正黑體" pitchFamily="34" charset="-120"/>
                <a:ea typeface="微軟正黑體" pitchFamily="34" charset="-120"/>
              </a:defRPr>
            </a:lvl3pPr>
            <a:lvl4pPr marL="1371600" indent="0" algn="just" hangingPunct="0">
              <a:lnSpc>
                <a:spcPct val="120000"/>
              </a:lnSpc>
              <a:spcBef>
                <a:spcPts val="800"/>
              </a:spcBef>
              <a:buNone/>
              <a:defRPr b="1">
                <a:latin typeface="微軟正黑體" pitchFamily="34" charset="-120"/>
                <a:ea typeface="微軟正黑體" pitchFamily="34" charset="-120"/>
              </a:defRPr>
            </a:lvl4pPr>
            <a:lvl5pPr marL="1828800" indent="0" algn="just" hangingPunc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p:cNvGrpSpPr/>
          <p:nvPr userDrawn="1"/>
        </p:nvGrpSpPr>
        <p:grpSpPr>
          <a:xfrm>
            <a:off x="7677346" y="6465"/>
            <a:ext cx="1520914" cy="584775"/>
            <a:chOff x="7677346" y="6465"/>
            <a:chExt cx="1520914" cy="584775"/>
          </a:xfrm>
        </p:grpSpPr>
        <p:sp>
          <p:nvSpPr>
            <p:cNvPr id="13" name="矩形 12"/>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15</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884063"/>
            <a:ext cx="8229600" cy="3710560"/>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p:cNvGrpSpPr/>
          <p:nvPr userDrawn="1"/>
        </p:nvGrpSpPr>
        <p:grpSpPr>
          <a:xfrm>
            <a:off x="7677346" y="6465"/>
            <a:ext cx="1520914" cy="584775"/>
            <a:chOff x="7677346" y="6465"/>
            <a:chExt cx="1520914" cy="584775"/>
          </a:xfrm>
        </p:grpSpPr>
        <p:sp>
          <p:nvSpPr>
            <p:cNvPr id="14" name="矩形 13"/>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15</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14157584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850309"/>
            <a:ext cx="8229600" cy="3744314"/>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4" name="群組 13"/>
          <p:cNvGrpSpPr/>
          <p:nvPr userDrawn="1"/>
        </p:nvGrpSpPr>
        <p:grpSpPr>
          <a:xfrm>
            <a:off x="7677346" y="6465"/>
            <a:ext cx="1520914" cy="584775"/>
            <a:chOff x="7677346" y="6465"/>
            <a:chExt cx="1520914" cy="584775"/>
          </a:xfrm>
        </p:grpSpPr>
        <p:sp>
          <p:nvSpPr>
            <p:cNvPr id="15" name="矩形 14"/>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15</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22572017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34" name="群組 33"/>
          <p:cNvGrpSpPr/>
          <p:nvPr userDrawn="1"/>
        </p:nvGrpSpPr>
        <p:grpSpPr>
          <a:xfrm>
            <a:off x="0" y="0"/>
            <a:ext cx="9198260" cy="591240"/>
            <a:chOff x="0" y="0"/>
            <a:chExt cx="9198260" cy="591240"/>
          </a:xfrm>
        </p:grpSpPr>
        <p:grpSp>
          <p:nvGrpSpPr>
            <p:cNvPr id="35" name="群組 34"/>
            <p:cNvGrpSpPr/>
            <p:nvPr userDrawn="1"/>
          </p:nvGrpSpPr>
          <p:grpSpPr>
            <a:xfrm>
              <a:off x="0" y="0"/>
              <a:ext cx="9144001" cy="546525"/>
              <a:chOff x="0" y="0"/>
              <a:chExt cx="9144001" cy="546525"/>
            </a:xfrm>
          </p:grpSpPr>
          <p:grpSp>
            <p:nvGrpSpPr>
              <p:cNvPr id="37" name="群組 36"/>
              <p:cNvGrpSpPr/>
              <p:nvPr userDrawn="1"/>
            </p:nvGrpSpPr>
            <p:grpSpPr>
              <a:xfrm>
                <a:off x="0" y="0"/>
                <a:ext cx="9144000" cy="546525"/>
                <a:chOff x="0" y="0"/>
                <a:chExt cx="9144000" cy="546525"/>
              </a:xfrm>
            </p:grpSpPr>
            <p:sp>
              <p:nvSpPr>
                <p:cNvPr id="39" name="矩形 38"/>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40" name="矩形 39"/>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41" name="矩形 40"/>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8" name="矩形 37"/>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6" name="文字方塊 35"/>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15</a:t>
              </a:r>
            </a:p>
          </p:txBody>
        </p:sp>
      </p:grpSp>
    </p:spTree>
    <p:extLst>
      <p:ext uri="{BB962C8B-B14F-4D97-AF65-F5344CB8AC3E}">
        <p14:creationId xmlns:p14="http://schemas.microsoft.com/office/powerpoint/2010/main" val="908827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normAutofit/>
          </a:bodyPr>
          <a:lstStyle>
            <a:lvl1pPr marL="0" indent="0">
              <a:lnSpc>
                <a:spcPct val="120000"/>
              </a:lnSpc>
              <a:spcBef>
                <a:spcPts val="800"/>
              </a:spcBef>
              <a:buNone/>
              <a:defRPr sz="2400" b="1">
                <a:latin typeface="微軟正黑體" pitchFamily="34" charset="-120"/>
                <a:ea typeface="微軟正黑體" pitchFamily="34" charset="-120"/>
              </a:defRPr>
            </a:lvl1pPr>
            <a:lvl2pPr marL="457200" indent="0">
              <a:lnSpc>
                <a:spcPct val="120000"/>
              </a:lnSpc>
              <a:spcBef>
                <a:spcPts val="800"/>
              </a:spcBef>
              <a:buNone/>
              <a:defRPr sz="2000" b="1">
                <a:latin typeface="微軟正黑體" pitchFamily="34" charset="-120"/>
                <a:ea typeface="微軟正黑體" pitchFamily="34" charset="-120"/>
              </a:defRPr>
            </a:lvl2pPr>
            <a:lvl3pPr marL="914400" indent="0">
              <a:lnSpc>
                <a:spcPct val="120000"/>
              </a:lnSpc>
              <a:spcBef>
                <a:spcPts val="800"/>
              </a:spcBef>
              <a:buNone/>
              <a:defRPr sz="1800" b="1">
                <a:latin typeface="微軟正黑體" pitchFamily="34" charset="-120"/>
                <a:ea typeface="微軟正黑體" pitchFamily="34" charset="-120"/>
              </a:defRPr>
            </a:lvl3pPr>
            <a:lvl4pPr marL="1371600" indent="0">
              <a:lnSpc>
                <a:spcPct val="120000"/>
              </a:lnSpc>
              <a:spcBef>
                <a:spcPts val="800"/>
              </a:spcBef>
              <a:buNone/>
              <a:defRPr sz="1600" b="1">
                <a:latin typeface="微軟正黑體" pitchFamily="34" charset="-120"/>
                <a:ea typeface="微軟正黑體" pitchFamily="34" charset="-120"/>
              </a:defRPr>
            </a:lvl4pPr>
            <a:lvl5pPr marL="1828800" indent="0">
              <a:lnSpc>
                <a:spcPct val="120000"/>
              </a:lnSpc>
              <a:spcBef>
                <a:spcPts val="800"/>
              </a:spcBef>
              <a:buNone/>
              <a:defRPr sz="1600"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16"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sp>
        <p:nvSpPr>
          <p:cNvPr id="20" name="矩形 19"/>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15</a:t>
            </a:r>
          </a:p>
        </p:txBody>
      </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1" name="群組 10"/>
          <p:cNvGrpSpPr/>
          <p:nvPr userDrawn="1"/>
        </p:nvGrpSpPr>
        <p:grpSpPr>
          <a:xfrm>
            <a:off x="161510" y="4594478"/>
            <a:ext cx="8691420" cy="450050"/>
            <a:chOff x="161510" y="4617951"/>
            <a:chExt cx="8691420" cy="450050"/>
          </a:xfrm>
        </p:grpSpPr>
        <p:sp>
          <p:nvSpPr>
            <p:cNvPr id="12" name="橢圓 11"/>
            <p:cNvSpPr/>
            <p:nvPr userDrawn="1"/>
          </p:nvSpPr>
          <p:spPr>
            <a:xfrm>
              <a:off x="161510" y="4617951"/>
              <a:ext cx="450050" cy="450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userDrawn="1"/>
          </p:nvSpPr>
          <p:spPr>
            <a:xfrm>
              <a:off x="296525" y="4617951"/>
              <a:ext cx="450050" cy="450050"/>
            </a:xfrm>
            <a:prstGeom prst="ellipse">
              <a:avLst/>
            </a:prstGeom>
            <a:solidFill>
              <a:srgbClr val="9BBB5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4777015"/>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15" name="動作按鈕: 上一項 14">
              <a:hlinkClick r:id="" action="ppaction://hlinkshowjump?jump=previousslide" highlightClick="1"/>
            </p:cNvPr>
            <p:cNvSpPr/>
            <p:nvPr userDrawn="1"/>
          </p:nvSpPr>
          <p:spPr>
            <a:xfrm>
              <a:off x="7452320" y="4694752"/>
              <a:ext cx="360000" cy="360000"/>
            </a:xfrm>
            <a:prstGeom prst="actionButtonBackPrevious">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動作按鈕: 首頁 15">
              <a:hlinkClick r:id="" action="ppaction://hlinkshowjump?jump=firstslide" highlightClick="1"/>
            </p:cNvPr>
            <p:cNvSpPr/>
            <p:nvPr userDrawn="1"/>
          </p:nvSpPr>
          <p:spPr>
            <a:xfrm>
              <a:off x="7992380" y="4694752"/>
              <a:ext cx="360000" cy="360000"/>
            </a:xfrm>
            <a:prstGeom prst="actionButtonHome">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動作按鈕: 下一項 16">
              <a:hlinkClick r:id="" action="ppaction://hlinkshowjump?jump=nextslide" highlightClick="1"/>
            </p:cNvPr>
            <p:cNvSpPr/>
            <p:nvPr userDrawn="1"/>
          </p:nvSpPr>
          <p:spPr>
            <a:xfrm>
              <a:off x="8492930" y="4693863"/>
              <a:ext cx="360000" cy="360000"/>
            </a:xfrm>
            <a:prstGeom prst="actionButtonForwardNext">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文字方塊 17"/>
          <p:cNvSpPr txBox="1"/>
          <p:nvPr userDrawn="1"/>
        </p:nvSpPr>
        <p:spPr>
          <a:xfrm>
            <a:off x="71501" y="4694752"/>
            <a:ext cx="585065" cy="369332"/>
          </a:xfrm>
          <a:prstGeom prst="rect">
            <a:avLst/>
          </a:prstGeom>
          <a:noFill/>
        </p:spPr>
        <p:txBody>
          <a:bodyPr wrap="square" rtlCol="0">
            <a:spAutoFit/>
          </a:bodyPr>
          <a:lstStyle/>
          <a:p>
            <a:pPr algn="ctr"/>
            <a:fld id="{8B089E88-AE65-4CA2-BA11-4B6DC14C3389}" type="slidenum">
              <a:rPr lang="zh-TW" altLang="en-US" smtClean="0">
                <a:solidFill>
                  <a:schemeClr val="bg1"/>
                </a:solidFill>
              </a:rPr>
              <a:pPr algn="ct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4"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 Target="slide2.xml"/><Relationship Id="rId7" Type="http://schemas.openxmlformats.org/officeDocument/2006/relationships/slide" Target="slide133.xm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slide" Target="slide87.xml"/><Relationship Id="rId5" Type="http://schemas.openxmlformats.org/officeDocument/2006/relationships/slide" Target="slide53.xml"/><Relationship Id="rId4" Type="http://schemas.openxmlformats.org/officeDocument/2006/relationships/slide" Target="slide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4" y="782801"/>
            <a:ext cx="5476465" cy="704549"/>
          </a:xfrm>
        </p:spPr>
        <p:txBody>
          <a:bodyPr/>
          <a:lstStyle/>
          <a:p>
            <a:r>
              <a:rPr lang="zh-TW" altLang="en-US" dirty="0" smtClean="0"/>
              <a:t>電子商務</a:t>
            </a:r>
            <a:endParaRPr lang="zh-TW" altLang="en-US" dirty="0"/>
          </a:p>
        </p:txBody>
      </p:sp>
      <p:sp>
        <p:nvSpPr>
          <p:cNvPr id="3" name="矩形 2"/>
          <p:cNvSpPr/>
          <p:nvPr/>
        </p:nvSpPr>
        <p:spPr>
          <a:xfrm>
            <a:off x="5374296" y="1792831"/>
            <a:ext cx="3509859" cy="2344103"/>
          </a:xfrm>
          <a:prstGeom prst="rect">
            <a:avLst/>
          </a:prstGeom>
        </p:spPr>
        <p:txBody>
          <a:bodyPr wrap="square">
            <a:spAutoFit/>
          </a:bodyPr>
          <a:lstStyle/>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3" action="ppaction://hlinksldjump"/>
              </a:rPr>
              <a:t>15-1 </a:t>
            </a:r>
            <a:r>
              <a:rPr lang="zh-TW" altLang="en-US" sz="2000" b="1" dirty="0">
                <a:solidFill>
                  <a:schemeClr val="tx1">
                    <a:lumMod val="75000"/>
                    <a:lumOff val="25000"/>
                  </a:schemeClr>
                </a:solidFill>
                <a:latin typeface="微軟正黑體" pitchFamily="34" charset="-120"/>
                <a:ea typeface="微軟正黑體" pitchFamily="34" charset="-120"/>
                <a:hlinkClick r:id="rId3" action="ppaction://hlinksldjump"/>
              </a:rPr>
              <a:t>電子商務的</a:t>
            </a:r>
            <a:r>
              <a:rPr lang="zh-TW" altLang="en-US" sz="2000" b="1" dirty="0" smtClean="0">
                <a:solidFill>
                  <a:schemeClr val="tx1">
                    <a:lumMod val="75000"/>
                    <a:lumOff val="25000"/>
                  </a:schemeClr>
                </a:solidFill>
                <a:latin typeface="微軟正黑體" pitchFamily="34" charset="-120"/>
                <a:ea typeface="微軟正黑體" pitchFamily="34" charset="-120"/>
                <a:hlinkClick r:id="rId3" action="ppaction://hlinksldjump"/>
              </a:rPr>
              <a:t>特性</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4" action="ppaction://hlinksldjump"/>
              </a:rPr>
              <a:t>15-2 </a:t>
            </a:r>
            <a:r>
              <a:rPr lang="zh-TW" altLang="en-US" sz="2000" b="1" dirty="0">
                <a:solidFill>
                  <a:schemeClr val="tx1">
                    <a:lumMod val="75000"/>
                    <a:lumOff val="25000"/>
                  </a:schemeClr>
                </a:solidFill>
                <a:latin typeface="微軟正黑體" pitchFamily="34" charset="-120"/>
                <a:ea typeface="微軟正黑體" pitchFamily="34" charset="-120"/>
                <a:hlinkClick r:id="rId4" action="ppaction://hlinksldjump"/>
              </a:rPr>
              <a:t>電子商務的</a:t>
            </a:r>
            <a:r>
              <a:rPr lang="zh-TW" altLang="en-US" sz="2000" b="1" dirty="0" smtClean="0">
                <a:solidFill>
                  <a:schemeClr val="tx1">
                    <a:lumMod val="75000"/>
                    <a:lumOff val="25000"/>
                  </a:schemeClr>
                </a:solidFill>
                <a:latin typeface="微軟正黑體" pitchFamily="34" charset="-120"/>
                <a:ea typeface="微軟正黑體" pitchFamily="34" charset="-120"/>
                <a:hlinkClick r:id="rId4" action="ppaction://hlinksldjump"/>
              </a:rPr>
              <a:t>種類</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5" action="ppaction://hlinksldjump"/>
              </a:rPr>
              <a:t>15-3 </a:t>
            </a:r>
            <a:r>
              <a:rPr lang="zh-TW" altLang="en-US" sz="2000" b="1" dirty="0">
                <a:solidFill>
                  <a:schemeClr val="tx1">
                    <a:lumMod val="75000"/>
                    <a:lumOff val="25000"/>
                  </a:schemeClr>
                </a:solidFill>
                <a:latin typeface="微軟正黑體" pitchFamily="34" charset="-120"/>
                <a:ea typeface="微軟正黑體" pitchFamily="34" charset="-120"/>
                <a:hlinkClick r:id="rId5" action="ppaction://hlinksldjump"/>
              </a:rPr>
              <a:t>電子商務交易</a:t>
            </a:r>
            <a:r>
              <a:rPr lang="zh-TW" altLang="en-US" sz="2000" b="1" dirty="0" smtClean="0">
                <a:solidFill>
                  <a:schemeClr val="tx1">
                    <a:lumMod val="75000"/>
                    <a:lumOff val="25000"/>
                  </a:schemeClr>
                </a:solidFill>
                <a:latin typeface="微軟正黑體" pitchFamily="34" charset="-120"/>
                <a:ea typeface="微軟正黑體" pitchFamily="34" charset="-120"/>
                <a:hlinkClick r:id="rId5" action="ppaction://hlinksldjump"/>
              </a:rPr>
              <a:t>安全</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6" action="ppaction://hlinksldjump"/>
              </a:rPr>
              <a:t>15-4 </a:t>
            </a:r>
            <a:r>
              <a:rPr lang="zh-TW" altLang="en-US" sz="2000" b="1" dirty="0">
                <a:solidFill>
                  <a:schemeClr val="tx1">
                    <a:lumMod val="75000"/>
                    <a:lumOff val="25000"/>
                  </a:schemeClr>
                </a:solidFill>
                <a:latin typeface="微軟正黑體" pitchFamily="34" charset="-120"/>
                <a:ea typeface="微軟正黑體" pitchFamily="34" charset="-120"/>
                <a:hlinkClick r:id="rId6" action="ppaction://hlinksldjump"/>
              </a:rPr>
              <a:t>電子商務交易付費</a:t>
            </a:r>
            <a:r>
              <a:rPr lang="zh-TW" altLang="en-US" sz="2000" b="1" dirty="0" smtClean="0">
                <a:solidFill>
                  <a:schemeClr val="tx1">
                    <a:lumMod val="75000"/>
                    <a:lumOff val="25000"/>
                  </a:schemeClr>
                </a:solidFill>
                <a:latin typeface="微軟正黑體" pitchFamily="34" charset="-120"/>
                <a:ea typeface="微軟正黑體" pitchFamily="34" charset="-120"/>
                <a:hlinkClick r:id="rId6" action="ppaction://hlinksldjump"/>
              </a:rPr>
              <a:t>機制</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7" action="ppaction://hlinksldjump"/>
              </a:rPr>
              <a:t>15-5 </a:t>
            </a:r>
            <a:r>
              <a:rPr lang="zh-TW" altLang="en-US" sz="2000" b="1" dirty="0">
                <a:solidFill>
                  <a:schemeClr val="tx1">
                    <a:lumMod val="75000"/>
                    <a:lumOff val="25000"/>
                  </a:schemeClr>
                </a:solidFill>
                <a:latin typeface="微軟正黑體" pitchFamily="34" charset="-120"/>
                <a:ea typeface="微軟正黑體" pitchFamily="34" charset="-120"/>
                <a:hlinkClick r:id="rId7" action="ppaction://hlinksldjump"/>
              </a:rPr>
              <a:t>電子商務的省思與展望</a:t>
            </a:r>
            <a:endParaRPr lang="en-US" altLang="zh-TW" sz="2000" b="1" dirty="0">
              <a:solidFill>
                <a:schemeClr val="tx1">
                  <a:lumMod val="75000"/>
                  <a:lumOff val="25000"/>
                </a:schemeClr>
              </a:solidFill>
              <a:latin typeface="微軟正黑體" pitchFamily="34" charset="-120"/>
              <a:ea typeface="微軟正黑體" pitchFamily="34" charset="-120"/>
            </a:endParaRPr>
          </a:p>
        </p:txBody>
      </p:sp>
      <p:pic>
        <p:nvPicPr>
          <p:cNvPr id="10"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68007" y="1968293"/>
            <a:ext cx="3177556" cy="2224040"/>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rot="21401888">
            <a:off x="679698" y="2174369"/>
            <a:ext cx="3177556" cy="2224040"/>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rot="21077218">
            <a:off x="838715" y="2431236"/>
            <a:ext cx="3177555" cy="2224040"/>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互動與多元資訊</a:t>
            </a:r>
            <a:endParaRPr lang="zh-TW" altLang="en-US" dirty="0"/>
          </a:p>
        </p:txBody>
      </p:sp>
      <p:sp>
        <p:nvSpPr>
          <p:cNvPr id="3" name="內容版面配置區 2"/>
          <p:cNvSpPr>
            <a:spLocks noGrp="1"/>
          </p:cNvSpPr>
          <p:nvPr>
            <p:ph idx="1"/>
          </p:nvPr>
        </p:nvSpPr>
        <p:spPr/>
        <p:txBody>
          <a:bodyPr/>
          <a:lstStyle/>
          <a:p>
            <a:r>
              <a:rPr lang="zh-TW" altLang="en-US" smtClean="0"/>
              <a:t>透過網際網路，電子商務的商家所能夠提供給消費者的，可以是文字敘述、圖片、廣告影片、甚至是實體</a:t>
            </a:r>
            <a:r>
              <a:rPr lang="en-US" altLang="zh-TW" smtClean="0"/>
              <a:t>360</a:t>
            </a:r>
            <a:r>
              <a:rPr lang="zh-TW" altLang="en-US" smtClean="0"/>
              <a:t>度環繞拍攝等的多元資訊。</a:t>
            </a:r>
            <a:endParaRPr lang="en-US" altLang="zh-TW" dirty="0" smtClean="0"/>
          </a:p>
        </p:txBody>
      </p:sp>
    </p:spTree>
    <p:extLst>
      <p:ext uri="{BB962C8B-B14F-4D97-AF65-F5344CB8AC3E}">
        <p14:creationId xmlns:p14="http://schemas.microsoft.com/office/powerpoint/2010/main" val="10195626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a:bodyPr>
          <a:lstStyle/>
          <a:p>
            <a:r>
              <a:rPr lang="en-US" altLang="zh-TW" dirty="0"/>
              <a:t>Bob</a:t>
            </a:r>
            <a:r>
              <a:rPr lang="zh-TW" altLang="en-US" dirty="0"/>
              <a:t>於收到資訊後，首先用自己的密鑰將數位信封解密，得到對稱式加密的金鑰。以對稱式金鑰解開密文，得到交易資訊、</a:t>
            </a:r>
            <a:r>
              <a:rPr lang="en-US" altLang="zh-TW" dirty="0"/>
              <a:t>Alice</a:t>
            </a:r>
            <a:r>
              <a:rPr lang="zh-TW" altLang="en-US" dirty="0"/>
              <a:t>的數位簽章及憑證</a:t>
            </a:r>
            <a:r>
              <a:rPr lang="zh-TW" altLang="en-US" dirty="0" smtClean="0"/>
              <a:t>。</a:t>
            </a:r>
            <a:endParaRPr lang="en-US" altLang="zh-TW" dirty="0" smtClean="0"/>
          </a:p>
        </p:txBody>
      </p:sp>
    </p:spTree>
    <p:extLst>
      <p:ext uri="{BB962C8B-B14F-4D97-AF65-F5344CB8AC3E}">
        <p14:creationId xmlns:p14="http://schemas.microsoft.com/office/powerpoint/2010/main" val="8344106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從</a:t>
            </a:r>
            <a:r>
              <a:rPr lang="en-US" altLang="zh-TW" dirty="0"/>
              <a:t>Alice</a:t>
            </a:r>
            <a:r>
              <a:rPr lang="zh-TW" altLang="en-US" dirty="0"/>
              <a:t>的憑證中，取得</a:t>
            </a:r>
            <a:r>
              <a:rPr lang="en-US" altLang="zh-TW" dirty="0"/>
              <a:t>Alice</a:t>
            </a:r>
            <a:r>
              <a:rPr lang="zh-TW" altLang="en-US" dirty="0"/>
              <a:t>的公鑰用以對數位簽章解密，還原得到訊息摘要。</a:t>
            </a:r>
            <a:endParaRPr lang="en-US" altLang="zh-TW" dirty="0"/>
          </a:p>
          <a:p>
            <a:r>
              <a:rPr lang="zh-TW" altLang="en-US" dirty="0"/>
              <a:t>接著將接收到的交易訊息利用相同的雜湊函數計算，確認訊息摘要是否前後一致。</a:t>
            </a:r>
          </a:p>
          <a:p>
            <a:endParaRPr lang="zh-TW" altLang="en-US" dirty="0"/>
          </a:p>
        </p:txBody>
      </p:sp>
    </p:spTree>
    <p:extLst>
      <p:ext uri="{BB962C8B-B14F-4D97-AF65-F5344CB8AC3E}">
        <p14:creationId xmlns:p14="http://schemas.microsoft.com/office/powerpoint/2010/main" val="5705205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fontScale="92500" lnSpcReduction="10000"/>
          </a:bodyPr>
          <a:lstStyle/>
          <a:p>
            <a:r>
              <a:rPr lang="zh-TW" altLang="en-US" dirty="0"/>
              <a:t>若相同，表示此份交易資料在傳送過程中未經改變，並且已經經由</a:t>
            </a:r>
            <a:r>
              <a:rPr lang="en-US" altLang="zh-TW" dirty="0"/>
              <a:t>Alice</a:t>
            </a:r>
            <a:r>
              <a:rPr lang="zh-TW" altLang="en-US" dirty="0"/>
              <a:t>授權，確認不可否認性。之後，</a:t>
            </a:r>
            <a:r>
              <a:rPr lang="en-US" altLang="zh-TW" dirty="0"/>
              <a:t>Bob</a:t>
            </a:r>
            <a:r>
              <a:rPr lang="zh-TW" altLang="en-US" dirty="0"/>
              <a:t>再把付款資料傳送給銀行，等到款項進入</a:t>
            </a:r>
            <a:r>
              <a:rPr lang="en-US" altLang="zh-TW" dirty="0"/>
              <a:t>Bob</a:t>
            </a:r>
            <a:r>
              <a:rPr lang="zh-TW" altLang="en-US" dirty="0"/>
              <a:t>的戶頭，便開始處理訂購資料</a:t>
            </a:r>
            <a:r>
              <a:rPr lang="zh-TW" altLang="en-US" dirty="0" smtClean="0"/>
              <a:t>。</a:t>
            </a:r>
            <a:endParaRPr lang="en-US" altLang="zh-TW" dirty="0" smtClean="0"/>
          </a:p>
          <a:p>
            <a:r>
              <a:rPr lang="zh-TW" altLang="en-US" dirty="0" smtClean="0"/>
              <a:t>上述</a:t>
            </a:r>
            <a:r>
              <a:rPr lang="zh-TW" altLang="en-US" dirty="0"/>
              <a:t>流程只不過是個概略性的描述，</a:t>
            </a:r>
            <a:r>
              <a:rPr lang="en-US" altLang="zh-TW" dirty="0"/>
              <a:t>SET</a:t>
            </a:r>
            <a:r>
              <a:rPr lang="zh-TW" altLang="en-US" dirty="0"/>
              <a:t>為了確保客戶的隱私權，細步流程裡其實大有文章</a:t>
            </a:r>
            <a:r>
              <a:rPr lang="zh-TW" altLang="en-US" dirty="0" smtClean="0"/>
              <a:t>。</a:t>
            </a:r>
            <a:endParaRPr lang="zh-TW" altLang="en-US" dirty="0"/>
          </a:p>
        </p:txBody>
      </p:sp>
    </p:spTree>
    <p:extLst>
      <p:ext uri="{BB962C8B-B14F-4D97-AF65-F5344CB8AC3E}">
        <p14:creationId xmlns:p14="http://schemas.microsoft.com/office/powerpoint/2010/main" val="10917483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在原本的交易流程中，顧客傳送交易資料至商店，再由商店將資料轉送給銀行進行進一步處理。依此流程雖可完成交易，但是仍有美中不足的地方。</a:t>
            </a:r>
            <a:endParaRPr lang="en-US" altLang="zh-TW"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仔細想想，其實商店本身只需要知道客戶的訂購資料，並不需要知道客戶的付款資料如信用卡號碼等等，一方面是可以免除憂心客戶信用卡資料外流的風險；一方面也可避免商店不當的收集信用卡資料。</a:t>
            </a:r>
          </a:p>
          <a:p>
            <a:endParaRPr lang="zh-TW" altLang="en-US" dirty="0"/>
          </a:p>
        </p:txBody>
      </p:sp>
    </p:spTree>
    <p:extLst>
      <p:ext uri="{BB962C8B-B14F-4D97-AF65-F5344CB8AC3E}">
        <p14:creationId xmlns:p14="http://schemas.microsoft.com/office/powerpoint/2010/main" val="23705549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fontScale="92500" lnSpcReduction="10000"/>
          </a:bodyPr>
          <a:lstStyle/>
          <a:p>
            <a:r>
              <a:rPr lang="zh-TW" altLang="en-US" dirty="0"/>
              <a:t>相同的，銀行其實只需要知道有關付款的資料，執行付款的動作，並不需要知道客戶的購買資料，確保客戶的購物隱私</a:t>
            </a:r>
            <a:r>
              <a:rPr lang="zh-TW" altLang="en-US" dirty="0" smtClean="0"/>
              <a:t>。</a:t>
            </a:r>
            <a:endParaRPr lang="en-US" altLang="zh-TW" dirty="0" smtClean="0"/>
          </a:p>
          <a:p>
            <a:r>
              <a:rPr lang="zh-TW" altLang="en-US" dirty="0"/>
              <a:t>但是實際上的操作仍然得在銀行端為訂購資料及付款資料建立起某種關聯，確認客戶確實有訂購的行為，避免日後引起不必要的紛爭。</a:t>
            </a:r>
          </a:p>
        </p:txBody>
      </p:sp>
    </p:spTree>
    <p:extLst>
      <p:ext uri="{BB962C8B-B14F-4D97-AF65-F5344CB8AC3E}">
        <p14:creationId xmlns:p14="http://schemas.microsoft.com/office/powerpoint/2010/main" val="12791987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a:bodyPr>
          <a:lstStyle/>
          <a:p>
            <a:r>
              <a:rPr lang="zh-TW" altLang="en-US" dirty="0" smtClean="0"/>
              <a:t>為了</a:t>
            </a:r>
            <a:r>
              <a:rPr lang="zh-TW" altLang="en-US" dirty="0"/>
              <a:t>達到銀行與商店都不必得到不須使用的資料並且還能完成交易，</a:t>
            </a:r>
            <a:r>
              <a:rPr lang="zh-TW" altLang="en-US" dirty="0">
                <a:solidFill>
                  <a:srgbClr val="C00000"/>
                </a:solidFill>
              </a:rPr>
              <a:t>雙重簽章</a:t>
            </a:r>
            <a:r>
              <a:rPr lang="en-US" altLang="zh-TW" dirty="0"/>
              <a:t>(dual signature)</a:t>
            </a:r>
            <a:r>
              <a:rPr lang="zh-TW" altLang="en-US" dirty="0"/>
              <a:t>的技術便孕育而</a:t>
            </a:r>
            <a:r>
              <a:rPr lang="zh-TW" altLang="en-US" dirty="0" smtClean="0"/>
              <a:t>生。</a:t>
            </a:r>
            <a:endParaRPr lang="en-US" altLang="zh-TW" dirty="0" smtClean="0"/>
          </a:p>
        </p:txBody>
      </p:sp>
    </p:spTree>
    <p:extLst>
      <p:ext uri="{BB962C8B-B14F-4D97-AF65-F5344CB8AC3E}">
        <p14:creationId xmlns:p14="http://schemas.microsoft.com/office/powerpoint/2010/main" val="322777897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smtClean="0"/>
              <a:t>概念</a:t>
            </a:r>
            <a:r>
              <a:rPr lang="zh-TW" altLang="en-US" dirty="0"/>
              <a:t>便是顧客僅對交易資料</a:t>
            </a:r>
            <a:r>
              <a:rPr lang="en-US" altLang="zh-TW" dirty="0"/>
              <a:t>(</a:t>
            </a:r>
            <a:r>
              <a:rPr lang="zh-TW" altLang="en-US" dirty="0"/>
              <a:t>包含訂購與付款</a:t>
            </a:r>
            <a:r>
              <a:rPr lang="en-US" altLang="zh-TW" dirty="0"/>
              <a:t>)</a:t>
            </a:r>
            <a:r>
              <a:rPr lang="zh-TW" altLang="en-US" dirty="0"/>
              <a:t>做一次簽章，商店與銀行即都可得到客戶的簽名授權，在分開處理的訂購與付款資訊中，仍使兩者有關聯，確保不可否認性。</a:t>
            </a:r>
          </a:p>
          <a:p>
            <a:endParaRPr lang="zh-TW" altLang="en-US" dirty="0"/>
          </a:p>
        </p:txBody>
      </p:sp>
    </p:spTree>
    <p:extLst>
      <p:ext uri="{BB962C8B-B14F-4D97-AF65-F5344CB8AC3E}">
        <p14:creationId xmlns:p14="http://schemas.microsoft.com/office/powerpoint/2010/main" val="15925450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矩形 3"/>
          <p:cNvSpPr/>
          <p:nvPr/>
        </p:nvSpPr>
        <p:spPr>
          <a:xfrm>
            <a:off x="3905489" y="4601884"/>
            <a:ext cx="1107996"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雙重簽章</a:t>
            </a:r>
            <a:endParaRPr lang="zh-TW" altLang="en-US" b="1" dirty="0">
              <a:solidFill>
                <a:schemeClr val="bg1"/>
              </a:solidFill>
              <a:latin typeface="微軟正黑體" pitchFamily="34" charset="-120"/>
              <a:ea typeface="微軟正黑體" pitchFamily="34" charset="-120"/>
            </a:endParaRPr>
          </a:p>
        </p:txBody>
      </p:sp>
      <p:pic>
        <p:nvPicPr>
          <p:cNvPr id="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77442" y="1660525"/>
            <a:ext cx="3989116"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將付款資料以及訂購資料分別使用雜湊函數產生付款資料摘要以及訂購資料摘要，然後將兩摘要相連結合併，再算一次合併之後的摘要。</a:t>
            </a:r>
            <a:endParaRPr lang="en-US" altLang="zh-TW" dirty="0" smtClean="0"/>
          </a:p>
          <a:p>
            <a:r>
              <a:rPr lang="zh-TW" altLang="en-US" dirty="0" smtClean="0"/>
              <a:t>最後使用客戶的私鑰加密，即得到雙重簽章。</a:t>
            </a:r>
            <a:endParaRPr lang="en-US" altLang="zh-TW"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互動與多元資訊</a:t>
            </a:r>
            <a:endParaRPr lang="zh-TW" altLang="en-US" dirty="0"/>
          </a:p>
        </p:txBody>
      </p:sp>
      <p:sp>
        <p:nvSpPr>
          <p:cNvPr id="3" name="內容版面配置區 2"/>
          <p:cNvSpPr>
            <a:spLocks noGrp="1"/>
          </p:cNvSpPr>
          <p:nvPr>
            <p:ph idx="1"/>
          </p:nvPr>
        </p:nvSpPr>
        <p:spPr/>
        <p:txBody>
          <a:bodyPr/>
          <a:lstStyle/>
          <a:p>
            <a:r>
              <a:rPr lang="zh-TW" altLang="en-US" smtClean="0"/>
              <a:t>電子商務使資訊能夠以更多元化的方式、更豐富的內容、和更低的成本代價，以互動的方式傳送給消費者。</a:t>
            </a:r>
          </a:p>
          <a:p>
            <a:endParaRPr lang="zh-TW" altLang="en-US" dirty="0"/>
          </a:p>
        </p:txBody>
      </p:sp>
    </p:spTree>
    <p:extLst>
      <p:ext uri="{BB962C8B-B14F-4D97-AF65-F5344CB8AC3E}">
        <p14:creationId xmlns:p14="http://schemas.microsoft.com/office/powerpoint/2010/main" val="3381937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產生雙重簽章後，顧客傳送給商店的訊息包括：</a:t>
            </a:r>
            <a:endParaRPr lang="en-US" altLang="zh-TW" dirty="0" smtClean="0"/>
          </a:p>
          <a:p>
            <a:pPr lvl="1"/>
            <a:r>
              <a:rPr lang="zh-TW" altLang="en-US" dirty="0" smtClean="0"/>
              <a:t>密文與數位信封：密文是商店轉交銀行的資料。</a:t>
            </a:r>
            <a:endParaRPr lang="en-US" altLang="zh-TW" dirty="0" smtClean="0"/>
          </a:p>
          <a:p>
            <a:pPr lvl="1"/>
            <a:r>
              <a:rPr lang="zh-TW" altLang="en-US" dirty="0" smtClean="0"/>
              <a:t>包含付款資料、雙重簽章以及訂購資料摘要等，用隨機產生的對稱式金鑰加密，再使用銀行的公鑰將對稱式金鑰加密，產生數位信封。</a:t>
            </a:r>
            <a:endParaRPr lang="en-US" altLang="zh-TW" dirty="0" smtClean="0"/>
          </a:p>
          <a:p>
            <a:pPr lvl="1"/>
            <a:r>
              <a:rPr lang="zh-TW" altLang="en-US" dirty="0" smtClean="0"/>
              <a:t>是以密文傳送，商家看不到客戶的信用卡資訊等。</a:t>
            </a:r>
            <a:endParaRPr lang="zh-TW" altLang="en-US" dirty="0"/>
          </a:p>
        </p:txBody>
      </p:sp>
    </p:spTree>
    <p:extLst>
      <p:ext uri="{BB962C8B-B14F-4D97-AF65-F5344CB8AC3E}">
        <p14:creationId xmlns:p14="http://schemas.microsoft.com/office/powerpoint/2010/main" val="34293115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產生雙重簽章後，顧客傳送給商店的訊息包括：</a:t>
            </a:r>
            <a:endParaRPr lang="en-US" altLang="zh-TW" dirty="0" smtClean="0"/>
          </a:p>
          <a:p>
            <a:pPr lvl="1"/>
            <a:r>
              <a:rPr lang="zh-TW" altLang="en-US" dirty="0" smtClean="0"/>
              <a:t>付款資料摘要：提供給商店驗證雙重簽章，由於只提供付款資訊摘要而非付款，因此客戶的信用卡隱私得以確保。</a:t>
            </a:r>
          </a:p>
          <a:p>
            <a:pPr lvl="1"/>
            <a:r>
              <a:rPr lang="zh-TW" altLang="en-US" dirty="0" smtClean="0"/>
              <a:t>訂購資料。</a:t>
            </a:r>
          </a:p>
          <a:p>
            <a:pPr lvl="1"/>
            <a:r>
              <a:rPr lang="zh-TW" altLang="en-US" dirty="0" smtClean="0"/>
              <a:t>雙重簽章與顧客的憑證。</a:t>
            </a:r>
          </a:p>
          <a:p>
            <a:endParaRPr lang="zh-TW" altLang="en-US" dirty="0"/>
          </a:p>
        </p:txBody>
      </p:sp>
    </p:spTree>
    <p:extLst>
      <p:ext uri="{BB962C8B-B14F-4D97-AF65-F5344CB8AC3E}">
        <p14:creationId xmlns:p14="http://schemas.microsoft.com/office/powerpoint/2010/main" val="17713466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產生雙重簽章後，顧客傳送給商店的訊息包括：</a:t>
            </a:r>
            <a:endParaRPr lang="en-US" altLang="zh-TW" dirty="0" smtClean="0"/>
          </a:p>
          <a:p>
            <a:pPr lvl="1"/>
            <a:r>
              <a:rPr lang="zh-TW" altLang="en-US" dirty="0" smtClean="0"/>
              <a:t>在商家收到交易資訊後，接著將進行各項檢驗工作。</a:t>
            </a:r>
          </a:p>
          <a:p>
            <a:pPr lvl="1"/>
            <a:r>
              <a:rPr lang="zh-TW" altLang="en-US" dirty="0" smtClean="0"/>
              <a:t>檢驗顧客憑證的真偽，確認無誤之後，從顧客的憑證取得公開金鑰，用以解開雙重簽章，並且也驗證雙重簽章的真偽。解開雙重簽章後，取得原始交易資訊的付款摘要以及訂購摘要。</a:t>
            </a:r>
            <a:endParaRPr lang="en-US" altLang="zh-TW" dirty="0"/>
          </a:p>
        </p:txBody>
      </p:sp>
    </p:spTree>
    <p:extLst>
      <p:ext uri="{BB962C8B-B14F-4D97-AF65-F5344CB8AC3E}">
        <p14:creationId xmlns:p14="http://schemas.microsoft.com/office/powerpoint/2010/main" val="134069515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2" name="內容版面配置區 1"/>
          <p:cNvSpPr>
            <a:spLocks noGrp="1"/>
          </p:cNvSpPr>
          <p:nvPr>
            <p:ph idx="1"/>
          </p:nvPr>
        </p:nvSpPr>
        <p:spPr/>
        <p:txBody>
          <a:bodyPr/>
          <a:lstStyle/>
          <a:p>
            <a:r>
              <a:rPr lang="zh-TW" altLang="en-US" dirty="0" smtClean="0"/>
              <a:t>由收到的訂購資料經由雜湊函數得到新的摘要，然後與收到的付款資料摘要合併，再算一次雜湊函數摘要值，比對與雙重簽章裡的交易摘要是否相同。</a:t>
            </a:r>
            <a:endParaRPr lang="en-US" altLang="zh-TW" dirty="0"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若數值相同，表示傳遞中途無誤，並且客戶也經由數位簽章給予交易的承諾，於是將密文，也就是包含付款資訊等資料及數位信封轉傳給銀行，由於銀行只收到訂購資料摘要，因此客戶的購物隱私得以確保；反之，若是交易摘要不相符，商家會知會顧客並且取消交易。</a:t>
            </a:r>
          </a:p>
          <a:p>
            <a:endParaRPr lang="zh-TW" altLang="en-US" dirty="0"/>
          </a:p>
        </p:txBody>
      </p:sp>
    </p:spTree>
    <p:extLst>
      <p:ext uri="{BB962C8B-B14F-4D97-AF65-F5344CB8AC3E}">
        <p14:creationId xmlns:p14="http://schemas.microsoft.com/office/powerpoint/2010/main" val="23354174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a:bodyPr>
          <a:lstStyle/>
          <a:p>
            <a:r>
              <a:rPr lang="zh-TW" altLang="en-US" dirty="0" smtClean="0"/>
              <a:t>使用信用卡交易，網站必須付一定比例的手續費給予銀行業者。</a:t>
            </a:r>
            <a:endParaRPr lang="en-US" altLang="zh-TW" dirty="0" smtClean="0"/>
          </a:p>
          <a:p>
            <a:r>
              <a:rPr lang="zh-TW" altLang="en-US" dirty="0" smtClean="0"/>
              <a:t>如果價格本身就不高昂的物品，再被銀行扣除一些手續費，網站的利潤可能就屈指可數。</a:t>
            </a:r>
            <a:endParaRPr lang="en-US" altLang="zh-TW"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收款者一定得在銀行擁有戶頭以接收款項，然而這樣的戶頭通常都屬於公司企業行號所有，一般民眾無法接受他人刷卡付費。</a:t>
            </a:r>
          </a:p>
          <a:p>
            <a:endParaRPr lang="zh-TW" altLang="en-US" dirty="0"/>
          </a:p>
        </p:txBody>
      </p:sp>
    </p:spTree>
    <p:extLst>
      <p:ext uri="{BB962C8B-B14F-4D97-AF65-F5344CB8AC3E}">
        <p14:creationId xmlns:p14="http://schemas.microsoft.com/office/powerpoint/2010/main" val="27064849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除了使用信用卡付費之外，隨著</a:t>
            </a:r>
            <a:r>
              <a:rPr lang="en-US" altLang="zh-TW" dirty="0"/>
              <a:t>C2C</a:t>
            </a:r>
            <a:r>
              <a:rPr lang="zh-TW" altLang="en-US" dirty="0"/>
              <a:t>電子商務的蓬勃發展，點對點</a:t>
            </a:r>
            <a:r>
              <a:rPr lang="en-US" altLang="zh-TW" dirty="0"/>
              <a:t>(peer to peer)</a:t>
            </a:r>
            <a:r>
              <a:rPr lang="zh-TW" altLang="en-US" dirty="0"/>
              <a:t>式的付費機制也必須跟著發展。</a:t>
            </a:r>
          </a:p>
          <a:p>
            <a:endParaRPr lang="zh-TW" altLang="en-US" dirty="0"/>
          </a:p>
        </p:txBody>
      </p:sp>
    </p:spTree>
    <p:extLst>
      <p:ext uri="{BB962C8B-B14F-4D97-AF65-F5344CB8AC3E}">
        <p14:creationId xmlns:p14="http://schemas.microsoft.com/office/powerpoint/2010/main" val="13554787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目前拍賣網站最普遍的交易方法乃是最原始的方法：</a:t>
            </a:r>
            <a:endParaRPr lang="en-US" altLang="zh-TW" dirty="0" smtClean="0"/>
          </a:p>
          <a:p>
            <a:pPr lvl="1"/>
            <a:r>
              <a:rPr lang="zh-TW" altLang="en-US" dirty="0" smtClean="0"/>
              <a:t>當面銀貨兩訖，但是當處理的金額較大時，容易遭受假鈔的威脅</a:t>
            </a:r>
            <a:endParaRPr lang="en-US" altLang="zh-TW" dirty="0" smtClean="0"/>
          </a:p>
          <a:p>
            <a:pPr lvl="1"/>
            <a:r>
              <a:rPr lang="zh-TW" altLang="en-US" dirty="0" smtClean="0"/>
              <a:t>買賣雙方確認交易之後，請買方將金額匯入賣方戶頭，經查驗入帳後，賣方以掛號方式郵寄物品。</a:t>
            </a:r>
            <a:endParaRPr lang="en-US" altLang="zh-TW" dirty="0"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smtClean="0"/>
              <a:t>買賣</a:t>
            </a:r>
            <a:r>
              <a:rPr lang="zh-TW" altLang="en-US" dirty="0"/>
              <a:t>雙方得不停往來，確認匯款戶頭、確認是否收到款項、確認物品投遞地址、確認物品是否送達</a:t>
            </a:r>
            <a:r>
              <a:rPr lang="zh-TW" altLang="en-US" dirty="0" smtClean="0"/>
              <a:t>。</a:t>
            </a:r>
            <a:endParaRPr lang="en-US" altLang="zh-TW" dirty="0" smtClean="0"/>
          </a:p>
          <a:p>
            <a:r>
              <a:rPr lang="zh-TW" altLang="en-US" dirty="0" smtClean="0"/>
              <a:t>整個</a:t>
            </a:r>
            <a:r>
              <a:rPr lang="zh-TW" altLang="en-US" dirty="0"/>
              <a:t>過程使買賣雙方在電子郵件、銀行、郵局之間周旋，並且在交易的過程中缺乏隱私的保護。</a:t>
            </a:r>
          </a:p>
          <a:p>
            <a:endParaRPr lang="zh-TW" altLang="en-US" dirty="0"/>
          </a:p>
        </p:txBody>
      </p:sp>
    </p:spTree>
    <p:extLst>
      <p:ext uri="{BB962C8B-B14F-4D97-AF65-F5344CB8AC3E}">
        <p14:creationId xmlns:p14="http://schemas.microsoft.com/office/powerpoint/2010/main" val="2385485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p:cNvSpPr>
            <a:spLocks noGrp="1"/>
          </p:cNvSpPr>
          <p:nvPr>
            <p:ph type="title"/>
          </p:nvPr>
        </p:nvSpPr>
        <p:spPr/>
        <p:txBody>
          <a:bodyPr>
            <a:normAutofit/>
          </a:bodyPr>
          <a:lstStyle/>
          <a:p>
            <a:r>
              <a:rPr lang="zh-TW" altLang="en-US" dirty="0" smtClean="0"/>
              <a:t>互動與多元資訊</a:t>
            </a:r>
            <a:endParaRPr lang="zh-TW" altLang="en-US" dirty="0"/>
          </a:p>
        </p:txBody>
      </p:sp>
      <p:sp>
        <p:nvSpPr>
          <p:cNvPr id="3" name="內容版面配置區 2"/>
          <p:cNvSpPr>
            <a:spLocks noGrp="1"/>
          </p:cNvSpPr>
          <p:nvPr>
            <p:ph idx="1"/>
          </p:nvPr>
        </p:nvSpPr>
        <p:spPr/>
        <p:txBody>
          <a:bodyPr/>
          <a:lstStyle/>
          <a:p>
            <a:r>
              <a:rPr lang="zh-TW" altLang="en-US" smtClean="0"/>
              <a:t>電子商務擁有多元的特性，在網站上也可看到飯店景觀。 </a:t>
            </a:r>
          </a:p>
          <a:p>
            <a:endParaRPr lang="zh-TW"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810" y="2301720"/>
            <a:ext cx="4345150" cy="2565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32267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fontScale="92500"/>
          </a:bodyPr>
          <a:lstStyle/>
          <a:p>
            <a:r>
              <a:rPr lang="zh-TW" altLang="en-US" dirty="0" smtClean="0"/>
              <a:t>比較</a:t>
            </a:r>
            <a:r>
              <a:rPr lang="zh-TW" altLang="en-US" dirty="0"/>
              <a:t>便捷的方法是使用</a:t>
            </a:r>
            <a:r>
              <a:rPr lang="zh-TW" altLang="en-US" dirty="0">
                <a:solidFill>
                  <a:srgbClr val="C00000"/>
                </a:solidFill>
              </a:rPr>
              <a:t>電子錢包</a:t>
            </a:r>
            <a:r>
              <a:rPr lang="en-US" altLang="zh-TW" dirty="0"/>
              <a:t>(digital wallet)</a:t>
            </a:r>
            <a:r>
              <a:rPr lang="zh-TW" altLang="en-US" dirty="0" smtClean="0"/>
              <a:t>。</a:t>
            </a:r>
            <a:endParaRPr lang="en-US" altLang="zh-TW" dirty="0" smtClean="0"/>
          </a:p>
          <a:p>
            <a:r>
              <a:rPr lang="zh-TW" altLang="en-US" dirty="0" smtClean="0"/>
              <a:t>電子</a:t>
            </a:r>
            <a:r>
              <a:rPr lang="zh-TW" altLang="en-US" dirty="0"/>
              <a:t>錢包其實就像真實生活裡的錢包一樣，在電腦裡安裝電子錢包軟體，在銀行開帳戶，把錢放在電子錢包裡，從此需要付款的時候，只要上網做出轉帳的動作即可，不必再來回銀行忙碌</a:t>
            </a:r>
            <a:r>
              <a:rPr lang="zh-TW" altLang="en-US" dirty="0" smtClean="0"/>
              <a:t>。</a:t>
            </a:r>
            <a:endParaRPr lang="zh-TW" altLang="en-US" dirty="0"/>
          </a:p>
        </p:txBody>
      </p:sp>
    </p:spTree>
    <p:extLst>
      <p:ext uri="{BB962C8B-B14F-4D97-AF65-F5344CB8AC3E}">
        <p14:creationId xmlns:p14="http://schemas.microsoft.com/office/powerpoint/2010/main" val="147190744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a:bodyPr>
          <a:lstStyle/>
          <a:p>
            <a:pPr lvl="0"/>
            <a:r>
              <a:rPr lang="zh-TW" altLang="zh-TW" dirty="0" smtClean="0"/>
              <a:t>步驟</a:t>
            </a:r>
            <a:r>
              <a:rPr lang="en-US" altLang="zh-TW" dirty="0" smtClean="0"/>
              <a:t>1</a:t>
            </a:r>
            <a:r>
              <a:rPr lang="zh-TW" altLang="en-US" dirty="0" smtClean="0"/>
              <a:t>：消費者先上網申請電子錢包，並前往銀行將金錢以電子現金方式轉入電子錢包戶頭。</a:t>
            </a:r>
          </a:p>
          <a:p>
            <a:pPr lvl="0"/>
            <a:r>
              <a:rPr lang="zh-TW" altLang="zh-TW" dirty="0" smtClean="0"/>
              <a:t>步驟</a:t>
            </a:r>
            <a:r>
              <a:rPr lang="en-US" altLang="zh-TW" dirty="0" smtClean="0"/>
              <a:t>2</a:t>
            </a:r>
            <a:r>
              <a:rPr lang="zh-TW" altLang="en-US" dirty="0" smtClean="0"/>
              <a:t>：銀行在驗證了消費者的身分後，對消費者的真實帳戶做扣款動作，並將等值的電子現金存入消費者的電子錢包。</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normAutofit/>
          </a:bodyPr>
          <a:lstStyle/>
          <a:p>
            <a:pPr lvl="0"/>
            <a:r>
              <a:rPr lang="zh-TW" altLang="zh-TW" dirty="0" smtClean="0"/>
              <a:t>步驟</a:t>
            </a:r>
            <a:r>
              <a:rPr lang="en-US" altLang="zh-TW" dirty="0" smtClean="0"/>
              <a:t>3</a:t>
            </a:r>
            <a:r>
              <a:rPr lang="zh-TW" altLang="en-US" dirty="0"/>
              <a:t>：當消費者在網路商店觀看商品並決定購買時，他按下了「結帳」鍵，商店端的軟體就會將此商品的訂單送給消費者的電子錢包軟體。</a:t>
            </a:r>
          </a:p>
          <a:p>
            <a:pPr lvl="0"/>
            <a:r>
              <a:rPr lang="zh-TW" altLang="zh-TW" dirty="0" smtClean="0"/>
              <a:t>步驟</a:t>
            </a:r>
            <a:r>
              <a:rPr lang="en-US" altLang="zh-TW" dirty="0" smtClean="0"/>
              <a:t>4</a:t>
            </a:r>
            <a:r>
              <a:rPr lang="zh-TW" altLang="en-US" dirty="0"/>
              <a:t>：電子錢包會將訂單上所列的電子現金支付給商店端。</a:t>
            </a:r>
          </a:p>
          <a:p>
            <a:endParaRPr lang="zh-TW" altLang="en-US" dirty="0"/>
          </a:p>
          <a:p>
            <a:endParaRPr lang="zh-TW" altLang="en-US" dirty="0"/>
          </a:p>
        </p:txBody>
      </p:sp>
    </p:spTree>
    <p:extLst>
      <p:ext uri="{BB962C8B-B14F-4D97-AF65-F5344CB8AC3E}">
        <p14:creationId xmlns:p14="http://schemas.microsoft.com/office/powerpoint/2010/main" val="18955917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pPr lvl="0"/>
            <a:r>
              <a:rPr lang="zh-TW" altLang="zh-TW" dirty="0" smtClean="0"/>
              <a:t>步驟</a:t>
            </a:r>
            <a:r>
              <a:rPr lang="en-US" altLang="zh-TW" dirty="0" smtClean="0"/>
              <a:t>5</a:t>
            </a:r>
            <a:r>
              <a:rPr lang="zh-TW" altLang="en-US" dirty="0"/>
              <a:t>：商店端知會銀行驗證此筆電子現金之合法性，驗證無誤後會將電子現金轉成現金存入商店的帳戶。同時應開始寄發物品。</a:t>
            </a:r>
          </a:p>
          <a:p>
            <a:endParaRPr lang="zh-TW" altLang="en-US" dirty="0"/>
          </a:p>
        </p:txBody>
      </p:sp>
    </p:spTree>
    <p:extLst>
      <p:ext uri="{BB962C8B-B14F-4D97-AF65-F5344CB8AC3E}">
        <p14:creationId xmlns:p14="http://schemas.microsoft.com/office/powerpoint/2010/main" val="10889385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C2C</a:t>
            </a:r>
            <a:r>
              <a:rPr lang="zh-TW" altLang="en-US" dirty="0" smtClean="0"/>
              <a:t>交易</a:t>
            </a:r>
            <a:r>
              <a:rPr lang="en-US" altLang="zh-TW" dirty="0" smtClean="0"/>
              <a:t>-</a:t>
            </a:r>
            <a:r>
              <a:rPr lang="zh-TW" altLang="en-US" dirty="0" smtClean="0"/>
              <a:t>金流往來過程</a:t>
            </a:r>
            <a:endParaRPr lang="zh-TW" altLang="en-US" dirty="0"/>
          </a:p>
        </p:txBody>
      </p:sp>
      <p:sp>
        <p:nvSpPr>
          <p:cNvPr id="2" name="內容版面配置區 1"/>
          <p:cNvSpPr>
            <a:spLocks noGrp="1"/>
          </p:cNvSpPr>
          <p:nvPr>
            <p:ph idx="1"/>
          </p:nvPr>
        </p:nvSpPr>
        <p:spPr/>
        <p:txBody>
          <a:bodyPr>
            <a:normAutofit/>
          </a:bodyPr>
          <a:lstStyle/>
          <a:p>
            <a:pPr lvl="0"/>
            <a:r>
              <a:rPr lang="zh-TW" altLang="zh-TW" dirty="0" smtClean="0"/>
              <a:t>步驟</a:t>
            </a:r>
            <a:r>
              <a:rPr lang="en-US" altLang="zh-TW" dirty="0" smtClean="0"/>
              <a:t>1</a:t>
            </a:r>
            <a:r>
              <a:rPr lang="zh-TW" altLang="en-US" dirty="0" smtClean="0"/>
              <a:t>：結標之後，賣家可上電子錢包網站，填寫帳單給同樣擁有電子錢包的買方。</a:t>
            </a:r>
          </a:p>
          <a:p>
            <a:pPr lvl="0"/>
            <a:r>
              <a:rPr lang="zh-TW" altLang="zh-TW" dirty="0" smtClean="0"/>
              <a:t>步驟</a:t>
            </a:r>
            <a:r>
              <a:rPr lang="en-US" altLang="zh-TW" dirty="0" smtClean="0"/>
              <a:t>2</a:t>
            </a:r>
            <a:r>
              <a:rPr lang="zh-TW" altLang="en-US" dirty="0" smtClean="0"/>
              <a:t>：買方收到帳單後，可直接從電子錢包扣款，或者以刷卡的方式，由電子錢包網站接受該筆金額，然後通知賣方領款。</a:t>
            </a:r>
          </a:p>
          <a:p>
            <a:endParaRPr lang="zh-TW" altLang="en-US" dirty="0" smtClean="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C2C</a:t>
            </a:r>
            <a:r>
              <a:rPr lang="zh-TW" altLang="en-US" dirty="0"/>
              <a:t>交易</a:t>
            </a:r>
            <a:r>
              <a:rPr lang="en-US" altLang="zh-TW" dirty="0"/>
              <a:t>-</a:t>
            </a:r>
            <a:r>
              <a:rPr lang="zh-TW" altLang="en-US" dirty="0"/>
              <a:t>金流往來過程</a:t>
            </a:r>
          </a:p>
        </p:txBody>
      </p:sp>
      <p:sp>
        <p:nvSpPr>
          <p:cNvPr id="3" name="內容版面配置區 2"/>
          <p:cNvSpPr>
            <a:spLocks noGrp="1"/>
          </p:cNvSpPr>
          <p:nvPr>
            <p:ph idx="1"/>
          </p:nvPr>
        </p:nvSpPr>
        <p:spPr/>
        <p:txBody>
          <a:bodyPr/>
          <a:lstStyle/>
          <a:p>
            <a:pPr lvl="0"/>
            <a:r>
              <a:rPr lang="zh-TW" altLang="zh-TW" dirty="0"/>
              <a:t>步驟</a:t>
            </a:r>
            <a:r>
              <a:rPr lang="en-US" altLang="zh-TW" dirty="0"/>
              <a:t>3</a:t>
            </a:r>
            <a:r>
              <a:rPr lang="zh-TW" altLang="en-US" dirty="0"/>
              <a:t>：一定時間內，賣方確認收到該筆金額，金額正式匯入；否則可選擇將金額退回買方電子錢包。</a:t>
            </a:r>
          </a:p>
          <a:p>
            <a:endParaRPr lang="zh-TW" altLang="en-US" dirty="0"/>
          </a:p>
        </p:txBody>
      </p:sp>
    </p:spTree>
    <p:extLst>
      <p:ext uri="{BB962C8B-B14F-4D97-AF65-F5344CB8AC3E}">
        <p14:creationId xmlns:p14="http://schemas.microsoft.com/office/powerpoint/2010/main" val="14894704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2" name="內容版面配置區 1"/>
          <p:cNvSpPr>
            <a:spLocks noGrp="1"/>
          </p:cNvSpPr>
          <p:nvPr>
            <p:ph idx="1"/>
          </p:nvPr>
        </p:nvSpPr>
        <p:spPr/>
        <p:txBody>
          <a:bodyPr/>
          <a:lstStyle/>
          <a:p>
            <a:r>
              <a:rPr lang="zh-TW" altLang="en-US" dirty="0" smtClean="0"/>
              <a:t>最後賣方可向電子錢包網站提出提款申請，網站會將金額匯入使用者的銀行帳戶。</a:t>
            </a:r>
            <a:endParaRPr lang="en-US" altLang="zh-TW" dirty="0" smtClean="0"/>
          </a:p>
          <a:p>
            <a:r>
              <a:rPr lang="zh-TW" altLang="en-US" smtClean="0"/>
              <a:t>賣方</a:t>
            </a:r>
            <a:r>
              <a:rPr lang="zh-TW" altLang="en-US" dirty="0" smtClean="0"/>
              <a:t>也可利用電子錢包網站提供的功能，對買方以</a:t>
            </a:r>
            <a:r>
              <a:rPr lang="en-US" altLang="zh-TW" dirty="0" smtClean="0"/>
              <a:t>e-mail</a:t>
            </a:r>
            <a:r>
              <a:rPr lang="zh-TW" altLang="en-US" dirty="0" smtClean="0"/>
              <a:t>或行動電話簡訊送出繳款的通知。</a:t>
            </a:r>
            <a:endParaRPr lang="en-US" altLang="zh-TW" dirty="0"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電子錢包可免除買賣雙方跑銀行刷簿子對帳，避免直接使用現金交易的風險</a:t>
            </a:r>
            <a:r>
              <a:rPr lang="zh-TW" altLang="en-US" dirty="0" smtClean="0"/>
              <a:t>。</a:t>
            </a:r>
            <a:endParaRPr lang="en-US" altLang="zh-TW" dirty="0" smtClean="0"/>
          </a:p>
          <a:p>
            <a:r>
              <a:rPr lang="zh-TW" altLang="en-US" dirty="0" smtClean="0"/>
              <a:t>雖然</a:t>
            </a:r>
            <a:r>
              <a:rPr lang="zh-TW" altLang="en-US" dirty="0"/>
              <a:t>每筆交易酌收手續費，但是一般說來仍比跨行轉帳的成本低廉。</a:t>
            </a:r>
          </a:p>
          <a:p>
            <a:endParaRPr lang="zh-TW" altLang="en-US" dirty="0"/>
          </a:p>
        </p:txBody>
      </p:sp>
    </p:spTree>
    <p:extLst>
      <p:ext uri="{BB962C8B-B14F-4D97-AF65-F5344CB8AC3E}">
        <p14:creationId xmlns:p14="http://schemas.microsoft.com/office/powerpoint/2010/main" val="33991992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國際上類似這樣的線上付款機制最有名的是</a:t>
            </a:r>
            <a:r>
              <a:rPr lang="en-US" altLang="zh-TW" dirty="0"/>
              <a:t>PayPal</a:t>
            </a:r>
            <a:r>
              <a:rPr lang="zh-TW" altLang="en-US" dirty="0"/>
              <a:t>，國內則有</a:t>
            </a:r>
            <a:r>
              <a:rPr lang="en-US" altLang="zh-TW" dirty="0" err="1"/>
              <a:t>SafePay</a:t>
            </a:r>
            <a:r>
              <a:rPr lang="zh-TW" altLang="en-US" dirty="0"/>
              <a:t>、</a:t>
            </a:r>
            <a:r>
              <a:rPr lang="en-US" altLang="zh-TW" dirty="0" err="1"/>
              <a:t>ezPay</a:t>
            </a:r>
            <a:r>
              <a:rPr lang="zh-TW" altLang="en-US" dirty="0"/>
              <a:t>等公司</a:t>
            </a:r>
            <a:r>
              <a:rPr lang="zh-TW" altLang="en-US" dirty="0" smtClean="0"/>
              <a:t>。</a:t>
            </a:r>
            <a:endParaRPr lang="en-US" altLang="zh-TW" dirty="0" smtClean="0"/>
          </a:p>
          <a:p>
            <a:r>
              <a:rPr lang="zh-TW" altLang="en-US" dirty="0" smtClean="0"/>
              <a:t>除了</a:t>
            </a:r>
            <a:r>
              <a:rPr lang="zh-TW" altLang="en-US" dirty="0"/>
              <a:t>建立起線上付費平台之外，這些公司也因</a:t>
            </a:r>
            <a:r>
              <a:rPr lang="en-US" altLang="zh-TW" dirty="0"/>
              <a:t>C2C</a:t>
            </a:r>
            <a:r>
              <a:rPr lang="zh-TW" altLang="en-US" dirty="0"/>
              <a:t>之發達，著手整合物流的運送以及履約保障等服務</a:t>
            </a:r>
            <a:r>
              <a:rPr lang="zh-TW" altLang="en-US" dirty="0" smtClean="0"/>
              <a:t>。</a:t>
            </a:r>
            <a:endParaRPr lang="zh-TW" altLang="en-US" dirty="0"/>
          </a:p>
        </p:txBody>
      </p:sp>
    </p:spTree>
    <p:extLst>
      <p:ext uri="{BB962C8B-B14F-4D97-AF65-F5344CB8AC3E}">
        <p14:creationId xmlns:p14="http://schemas.microsoft.com/office/powerpoint/2010/main" val="114567964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矩形 3"/>
          <p:cNvSpPr/>
          <p:nvPr/>
        </p:nvSpPr>
        <p:spPr>
          <a:xfrm>
            <a:off x="680132" y="1663423"/>
            <a:ext cx="72680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err="1" smtClean="0">
                <a:solidFill>
                  <a:schemeClr val="bg1"/>
                </a:solidFill>
              </a:rPr>
              <a:t>ezPay</a:t>
            </a:r>
            <a:endParaRPr lang="zh-TW" altLang="en-US" b="1" dirty="0">
              <a:solidFill>
                <a:schemeClr val="bg1"/>
              </a:solidFill>
            </a:endParaRPr>
          </a:p>
        </p:txBody>
      </p:sp>
      <p:pic>
        <p:nvPicPr>
          <p:cNvPr id="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5778" y="1660525"/>
            <a:ext cx="4872443"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資訊密集</a:t>
            </a:r>
            <a:endParaRPr lang="zh-TW" altLang="en-US" dirty="0"/>
          </a:p>
        </p:txBody>
      </p:sp>
      <p:sp>
        <p:nvSpPr>
          <p:cNvPr id="3" name="內容版面配置區 2"/>
          <p:cNvSpPr>
            <a:spLocks noGrp="1"/>
          </p:cNvSpPr>
          <p:nvPr>
            <p:ph idx="1"/>
          </p:nvPr>
        </p:nvSpPr>
        <p:spPr/>
        <p:txBody>
          <a:bodyPr/>
          <a:lstStyle/>
          <a:p>
            <a:r>
              <a:rPr lang="zh-TW" altLang="en-US" smtClean="0"/>
              <a:t>不論是商家想要提供資訊給消費者，或者消費者想針對商家收集資訊，都因為網際網路而越來越容易，成本也更低廉。</a:t>
            </a:r>
            <a:endParaRPr lang="zh-TW" altLang="en-US" dirty="0"/>
          </a:p>
        </p:txBody>
      </p:sp>
    </p:spTree>
    <p:extLst>
      <p:ext uri="{BB962C8B-B14F-4D97-AF65-F5344CB8AC3E}">
        <p14:creationId xmlns:p14="http://schemas.microsoft.com/office/powerpoint/2010/main" val="13370868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矩形 3"/>
          <p:cNvSpPr/>
          <p:nvPr/>
        </p:nvSpPr>
        <p:spPr>
          <a:xfrm>
            <a:off x="680132" y="1663423"/>
            <a:ext cx="6914009"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a:solidFill>
                  <a:prstClr val="white"/>
                </a:solidFill>
                <a:latin typeface="微軟正黑體" panose="020B0604030504040204" pitchFamily="34" charset="-120"/>
                <a:ea typeface="微軟正黑體" panose="020B0604030504040204" pitchFamily="34" charset="-120"/>
              </a:rPr>
              <a:t>Logo</a:t>
            </a:r>
            <a:r>
              <a:rPr lang="zh-TW" altLang="en-US" b="1" dirty="0">
                <a:solidFill>
                  <a:prstClr val="white"/>
                </a:solidFill>
                <a:latin typeface="微軟正黑體" panose="020B0604030504040204" pitchFamily="34" charset="-120"/>
                <a:ea typeface="微軟正黑體" panose="020B0604030504040204" pitchFamily="34" charset="-120"/>
              </a:rPr>
              <a:t>圖示表示店家提供以</a:t>
            </a:r>
            <a:r>
              <a:rPr lang="en-US" altLang="zh-TW" b="1" dirty="0">
                <a:solidFill>
                  <a:prstClr val="white"/>
                </a:solidFill>
                <a:latin typeface="微軟正黑體" panose="020B0604030504040204" pitchFamily="34" charset="-120"/>
                <a:ea typeface="微軟正黑體" panose="020B0604030504040204" pitchFamily="34" charset="-120"/>
              </a:rPr>
              <a:t>Apple Pay</a:t>
            </a:r>
            <a:r>
              <a:rPr lang="zh-TW" altLang="en-US" b="1" dirty="0">
                <a:solidFill>
                  <a:prstClr val="white"/>
                </a:solidFill>
                <a:latin typeface="微軟正黑體" panose="020B0604030504040204" pitchFamily="34" charset="-120"/>
                <a:ea typeface="微軟正黑體" panose="020B0604030504040204" pitchFamily="34" charset="-120"/>
              </a:rPr>
              <a:t>或是</a:t>
            </a:r>
            <a:r>
              <a:rPr lang="en-US" altLang="zh-TW" b="1" dirty="0">
                <a:solidFill>
                  <a:prstClr val="white"/>
                </a:solidFill>
                <a:latin typeface="微軟正黑體" panose="020B0604030504040204" pitchFamily="34" charset="-120"/>
                <a:ea typeface="微軟正黑體" panose="020B0604030504040204" pitchFamily="34" charset="-120"/>
              </a:rPr>
              <a:t>Android Pay</a:t>
            </a:r>
            <a:r>
              <a:rPr lang="zh-TW" altLang="en-US" b="1" dirty="0">
                <a:solidFill>
                  <a:prstClr val="white"/>
                </a:solidFill>
                <a:latin typeface="微軟正黑體" panose="020B0604030504040204" pitchFamily="34" charset="-120"/>
                <a:ea typeface="微軟正黑體" panose="020B0604030504040204" pitchFamily="34" charset="-120"/>
              </a:rPr>
              <a:t>的方式結帳</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6675" y="2661760"/>
            <a:ext cx="6050015" cy="140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71641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8" name="內容版面配置區 1"/>
          <p:cNvSpPr>
            <a:spLocks noGrp="1"/>
          </p:cNvSpPr>
          <p:nvPr>
            <p:ph idx="1"/>
          </p:nvPr>
        </p:nvSpPr>
        <p:spPr>
          <a:xfrm>
            <a:off x="457200" y="1491854"/>
            <a:ext cx="8229600" cy="3102769"/>
          </a:xfrm>
        </p:spPr>
        <p:txBody>
          <a:bodyPr/>
          <a:lstStyle/>
          <a:p>
            <a:r>
              <a:rPr lang="zh-TW" altLang="en-US" dirty="0" smtClean="0"/>
              <a:t>第三</a:t>
            </a:r>
            <a:r>
              <a:rPr lang="zh-TW" altLang="en-US" dirty="0"/>
              <a:t>方支付流程 </a:t>
            </a:r>
            <a:endParaRPr lang="zh-TW"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6832" y="2076695"/>
            <a:ext cx="5275448" cy="298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72553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一般人對電子商務的迷思，是因為不需建構實體商店，所以覺得容易開設，但卻忽略由於開設門檻低，競爭激烈，唯有能夠吸引消費者固定瀏覽的網站，才有利潤可謀。</a:t>
            </a:r>
            <a:endParaRPr lang="zh-TW" altLang="en-US" dirty="0"/>
          </a:p>
        </p:txBody>
      </p:sp>
    </p:spTree>
    <p:extLst>
      <p:ext uri="{BB962C8B-B14F-4D97-AF65-F5344CB8AC3E}">
        <p14:creationId xmlns:p14="http://schemas.microsoft.com/office/powerpoint/2010/main" val="364940651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smtClean="0"/>
              <a:t>電子商務的省思與展望</a:t>
            </a:r>
            <a:endParaRPr lang="zh-TW" altLang="en-US" dirty="0"/>
          </a:p>
        </p:txBody>
      </p:sp>
      <p:sp>
        <p:nvSpPr>
          <p:cNvPr id="3" name="內容版面配置區 2"/>
          <p:cNvSpPr>
            <a:spLocks noGrp="1"/>
          </p:cNvSpPr>
          <p:nvPr>
            <p:ph idx="1"/>
          </p:nvPr>
        </p:nvSpPr>
        <p:spPr>
          <a:xfrm>
            <a:off x="206516" y="1660399"/>
            <a:ext cx="8937485" cy="2934224"/>
          </a:xfrm>
        </p:spPr>
        <p:txBody>
          <a:bodyPr>
            <a:normAutofit fontScale="92500" lnSpcReduction="10000"/>
          </a:bodyPr>
          <a:lstStyle/>
          <a:p>
            <a:pPr algn="l"/>
            <a:r>
              <a:rPr lang="zh-TW" altLang="en-US" dirty="0" smtClean="0"/>
              <a:t>電子商務網站也特別容易感受到開創者（</a:t>
            </a:r>
            <a:r>
              <a:rPr lang="en-US" altLang="zh-TW" dirty="0" smtClean="0"/>
              <a:t>first mover</a:t>
            </a:r>
            <a:r>
              <a:rPr lang="zh-TW" altLang="en-US" dirty="0" smtClean="0"/>
              <a:t>）的首創利益（</a:t>
            </a:r>
            <a:r>
              <a:rPr lang="en-US" altLang="zh-TW" dirty="0" smtClean="0"/>
              <a:t>first mover advantage</a:t>
            </a:r>
            <a:r>
              <a:rPr lang="zh-TW" altLang="en-US" dirty="0" smtClean="0"/>
              <a:t>）。</a:t>
            </a:r>
            <a:endParaRPr lang="en-US" altLang="zh-TW" dirty="0" smtClean="0"/>
          </a:p>
          <a:p>
            <a:r>
              <a:rPr lang="zh-TW" altLang="en-US" dirty="0" smtClean="0"/>
              <a:t>所謂開創者是指第一個開創某個市場領域的公司，而首創利益則是指開創者快速擁有該市場的大餅。</a:t>
            </a:r>
            <a:endParaRPr lang="en-US" altLang="zh-TW" dirty="0" smtClean="0"/>
          </a:p>
          <a:p>
            <a:pPr lvl="1"/>
            <a:r>
              <a:rPr lang="zh-TW" altLang="en-US" dirty="0" smtClean="0"/>
              <a:t>美國的</a:t>
            </a:r>
            <a:r>
              <a:rPr lang="en-US" altLang="zh-TW" dirty="0" smtClean="0"/>
              <a:t>Amazon</a:t>
            </a:r>
          </a:p>
          <a:p>
            <a:pPr lvl="1"/>
            <a:r>
              <a:rPr lang="zh-TW" altLang="en-US" dirty="0" smtClean="0"/>
              <a:t>臺灣的博客來</a:t>
            </a:r>
            <a:endParaRPr lang="zh-TW" altLang="en-US" dirty="0"/>
          </a:p>
        </p:txBody>
      </p:sp>
    </p:spTree>
    <p:extLst>
      <p:ext uri="{BB962C8B-B14F-4D97-AF65-F5344CB8AC3E}">
        <p14:creationId xmlns:p14="http://schemas.microsoft.com/office/powerpoint/2010/main" val="295554853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mtClean="0"/>
              <a:t>15-5 </a:t>
            </a:r>
            <a:r>
              <a:rPr lang="zh-TW" altLang="en-US"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開創者也比後人更容易擁有網路效應（</a:t>
            </a:r>
            <a:r>
              <a:rPr lang="en-US" altLang="zh-TW" dirty="0" smtClean="0"/>
              <a:t>network effect</a:t>
            </a:r>
            <a:r>
              <a:rPr lang="zh-TW" altLang="en-US" dirty="0" smtClean="0"/>
              <a:t>）</a:t>
            </a:r>
            <a:endParaRPr lang="en-US" altLang="zh-TW" dirty="0" smtClean="0"/>
          </a:p>
          <a:p>
            <a:r>
              <a:rPr lang="zh-TW" altLang="en-US" dirty="0" smtClean="0"/>
              <a:t>該定律是指當使用某一系統的人超過一個臨界點，就會吸引更多人使用，帶來更多利益。</a:t>
            </a:r>
            <a:endParaRPr lang="zh-TW" altLang="en-US" dirty="0"/>
          </a:p>
        </p:txBody>
      </p:sp>
    </p:spTree>
    <p:extLst>
      <p:ext uri="{BB962C8B-B14F-4D97-AF65-F5344CB8AC3E}">
        <p14:creationId xmlns:p14="http://schemas.microsoft.com/office/powerpoint/2010/main" val="390994872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利用智慧型手機即能進行行動電子商務。</a:t>
            </a:r>
          </a:p>
          <a:p>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790" y="2301720"/>
            <a:ext cx="3177332" cy="2464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37528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行動商務具有「時效性」和「適地性」的好處。</a:t>
            </a:r>
            <a:endParaRPr lang="en-US" altLang="zh-TW" dirty="0" smtClean="0"/>
          </a:p>
          <a:p>
            <a:r>
              <a:rPr lang="zh-TW" altLang="en-US" dirty="0" smtClean="0"/>
              <a:t>隨著</a:t>
            </a:r>
            <a:r>
              <a:rPr lang="zh-TW" altLang="en-US" dirty="0"/>
              <a:t>智慧型手機</a:t>
            </a:r>
            <a:r>
              <a:rPr lang="zh-TW" altLang="en-US" dirty="0" smtClean="0"/>
              <a:t>的日益普及和使用智慧型手機上網的人數越來越多，從事行動商務的人口也急遽成長，成為企業心中的電子商務明日之星。</a:t>
            </a:r>
            <a:endParaRPr lang="zh-TW" altLang="en-US" dirty="0"/>
          </a:p>
        </p:txBody>
      </p:sp>
    </p:spTree>
    <p:extLst>
      <p:ext uri="{BB962C8B-B14F-4D97-AF65-F5344CB8AC3E}">
        <p14:creationId xmlns:p14="http://schemas.microsoft.com/office/powerpoint/2010/main" val="126631698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比較全球數個國家從事商務行為的狀況</a:t>
            </a:r>
            <a:endParaRPr lang="en-US" altLang="zh-TW" dirty="0"/>
          </a:p>
        </p:txBody>
      </p:sp>
      <p:sp>
        <p:nvSpPr>
          <p:cNvPr id="3" name="內容版面配置區 2"/>
          <p:cNvSpPr>
            <a:spLocks noGrp="1"/>
          </p:cNvSpPr>
          <p:nvPr>
            <p:ph idx="1"/>
          </p:nvPr>
        </p:nvSpPr>
        <p:spPr/>
        <p:txBody>
          <a:bodyPr/>
          <a:lstStyle/>
          <a:p>
            <a:r>
              <a:rPr lang="zh-TW" altLang="en-US" smtClean="0"/>
              <a:t>「電子商務」是在企業外部使用有線通訊設備。</a:t>
            </a:r>
            <a:endParaRPr lang="en-US" altLang="zh-TW" smtClean="0"/>
          </a:p>
          <a:p>
            <a:r>
              <a:rPr lang="zh-TW" altLang="en-US" smtClean="0"/>
              <a:t>「行動商務」是在企業外部使用無線通訊設備。</a:t>
            </a:r>
            <a:endParaRPr lang="en-US" altLang="zh-TW" dirty="0" smtClean="0"/>
          </a:p>
        </p:txBody>
      </p:sp>
    </p:spTree>
    <p:extLst>
      <p:ext uri="{BB962C8B-B14F-4D97-AF65-F5344CB8AC3E}">
        <p14:creationId xmlns:p14="http://schemas.microsoft.com/office/powerpoint/2010/main" val="243050575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46525"/>
            <a:ext cx="8229600" cy="945329"/>
          </a:xfrm>
        </p:spPr>
        <p:txBody>
          <a:bodyPr>
            <a:normAutofit fontScale="90000"/>
          </a:bodyPr>
          <a:lstStyle/>
          <a:p>
            <a:r>
              <a:rPr lang="zh-TW" altLang="en-US" dirty="0"/>
              <a:t/>
            </a:r>
            <a:br>
              <a:rPr lang="zh-TW" altLang="en-US" dirty="0"/>
            </a:br>
            <a:r>
              <a:rPr lang="zh-TW" altLang="en-US" sz="3600" dirty="0"/>
              <a:t>各國電子商務和行動商務使用率之比較</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635" y="1444273"/>
            <a:ext cx="7117168" cy="315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69796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t>比較全球數個國家從事商務行為的狀況</a:t>
            </a:r>
          </a:p>
        </p:txBody>
      </p:sp>
      <p:sp>
        <p:nvSpPr>
          <p:cNvPr id="3" name="內容版面配置區 2"/>
          <p:cNvSpPr>
            <a:spLocks noGrp="1"/>
          </p:cNvSpPr>
          <p:nvPr>
            <p:ph idx="1"/>
          </p:nvPr>
        </p:nvSpPr>
        <p:spPr/>
        <p:txBody>
          <a:bodyPr>
            <a:normAutofit/>
          </a:bodyPr>
          <a:lstStyle/>
          <a:p>
            <a:r>
              <a:rPr lang="zh-TW" altLang="en-US" dirty="0" smtClean="0"/>
              <a:t>臺灣</a:t>
            </a:r>
            <a:r>
              <a:rPr lang="zh-TW" altLang="en-US" dirty="0"/>
              <a:t>民眾「電子商務」的使用率高達八成，而「行動商務」的使用率也上升到高達六成</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510913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個人化與客製化</a:t>
            </a:r>
            <a:endParaRPr lang="zh-TW" altLang="en-US" dirty="0"/>
          </a:p>
        </p:txBody>
      </p:sp>
      <p:sp>
        <p:nvSpPr>
          <p:cNvPr id="3" name="內容版面配置區 2"/>
          <p:cNvSpPr>
            <a:spLocks noGrp="1"/>
          </p:cNvSpPr>
          <p:nvPr>
            <p:ph idx="1"/>
          </p:nvPr>
        </p:nvSpPr>
        <p:spPr/>
        <p:txBody>
          <a:bodyPr/>
          <a:lstStyle/>
          <a:p>
            <a:r>
              <a:rPr lang="zh-TW" altLang="en-US" smtClean="0"/>
              <a:t>透過電子商務網站，商家可以知道每個顧客的不同，傳達針對個人的訊息。</a:t>
            </a:r>
            <a:endParaRPr lang="en-US" altLang="zh-TW" smtClean="0"/>
          </a:p>
          <a:p>
            <a:r>
              <a:rPr lang="zh-TW" altLang="en-US" smtClean="0"/>
              <a:t>舉例來說，商家可以親切的給予問候語，也就是個人化。</a:t>
            </a:r>
            <a:endParaRPr lang="zh-TW" altLang="en-US" dirty="0"/>
          </a:p>
        </p:txBody>
      </p:sp>
    </p:spTree>
    <p:extLst>
      <p:ext uri="{BB962C8B-B14F-4D97-AF65-F5344CB8AC3E}">
        <p14:creationId xmlns:p14="http://schemas.microsoft.com/office/powerpoint/2010/main" val="404730570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比較全球數個國家從事商務行為的狀況</a:t>
            </a:r>
          </a:p>
        </p:txBody>
      </p:sp>
      <p:sp>
        <p:nvSpPr>
          <p:cNvPr id="3" name="內容版面配置區 2"/>
          <p:cNvSpPr>
            <a:spLocks noGrp="1"/>
          </p:cNvSpPr>
          <p:nvPr>
            <p:ph idx="1"/>
          </p:nvPr>
        </p:nvSpPr>
        <p:spPr/>
        <p:txBody>
          <a:bodyPr/>
          <a:lstStyle/>
          <a:p>
            <a:r>
              <a:rPr lang="zh-TW" altLang="en-US" dirty="0"/>
              <a:t>不過有個有趣的現象是，歐美日本等較先進國家「電子商務」使用率遠遠超過「行動商務」，東南亞國家則最為相近，可見每個國家的資訊發展程度或國情不同，也會影響到民眾的商業行為。</a:t>
            </a:r>
          </a:p>
          <a:p>
            <a:endParaRPr lang="zh-TW" altLang="en-US" dirty="0"/>
          </a:p>
        </p:txBody>
      </p:sp>
    </p:spTree>
    <p:extLst>
      <p:ext uri="{BB962C8B-B14F-4D97-AF65-F5344CB8AC3E}">
        <p14:creationId xmlns:p14="http://schemas.microsoft.com/office/powerpoint/2010/main" val="22655658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社群經濟</a:t>
            </a:r>
            <a:endParaRPr lang="zh-TW" altLang="en-US" dirty="0"/>
          </a:p>
        </p:txBody>
      </p:sp>
      <p:sp>
        <p:nvSpPr>
          <p:cNvPr id="3" name="內容版面配置區 2"/>
          <p:cNvSpPr>
            <a:spLocks noGrp="1"/>
          </p:cNvSpPr>
          <p:nvPr>
            <p:ph idx="1"/>
          </p:nvPr>
        </p:nvSpPr>
        <p:spPr/>
        <p:txBody>
          <a:bodyPr/>
          <a:lstStyle/>
          <a:p>
            <a:r>
              <a:rPr lang="zh-TW" altLang="en-US" dirty="0" smtClean="0"/>
              <a:t>臺灣</a:t>
            </a:r>
            <a:r>
              <a:rPr lang="zh-TW" altLang="en-US" dirty="0"/>
              <a:t>全部人口中，超過七成的人使用社群媒體，而超過八成的人使用即時通訊</a:t>
            </a:r>
            <a:r>
              <a:rPr lang="zh-TW" altLang="en-US" dirty="0" smtClean="0"/>
              <a:t>。</a:t>
            </a:r>
            <a:endParaRPr lang="en-US" altLang="zh-TW" dirty="0" smtClean="0"/>
          </a:p>
          <a:p>
            <a:r>
              <a:rPr lang="zh-TW" altLang="en-US" dirty="0" smtClean="0"/>
              <a:t>所以不只商家紛紛上社群網站成立粉絲團與其顧客搏感情，更有商家善用好友推薦增加曝光率，箇中巧妙端看各商家如何應用。</a:t>
            </a:r>
            <a:endParaRPr lang="zh-TW" altLang="en-US" dirty="0"/>
          </a:p>
        </p:txBody>
      </p:sp>
    </p:spTree>
    <p:extLst>
      <p:ext uri="{BB962C8B-B14F-4D97-AF65-F5344CB8AC3E}">
        <p14:creationId xmlns:p14="http://schemas.microsoft.com/office/powerpoint/2010/main" val="405505201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社群經濟</a:t>
            </a:r>
            <a:endParaRPr lang="zh-TW" altLang="en-US" dirty="0"/>
          </a:p>
        </p:txBody>
      </p:sp>
      <p:sp>
        <p:nvSpPr>
          <p:cNvPr id="3" name="內容版面配置區 2"/>
          <p:cNvSpPr>
            <a:spLocks noGrp="1"/>
          </p:cNvSpPr>
          <p:nvPr>
            <p:ph idx="1"/>
          </p:nvPr>
        </p:nvSpPr>
        <p:spPr>
          <a:xfrm>
            <a:off x="431056" y="1513870"/>
            <a:ext cx="8229600" cy="2934224"/>
          </a:xfrm>
        </p:spPr>
        <p:txBody>
          <a:bodyPr/>
          <a:lstStyle/>
          <a:p>
            <a:r>
              <a:rPr lang="zh-TW" altLang="en-US" dirty="0" smtClean="0"/>
              <a:t>臺灣社交應用使用者分析。 </a:t>
            </a:r>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696" y="2256715"/>
            <a:ext cx="5438320" cy="2367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953692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直播帶貨</a:t>
            </a:r>
            <a:endParaRPr lang="zh-TW" altLang="en-US" dirty="0"/>
          </a:p>
        </p:txBody>
      </p:sp>
      <p:sp>
        <p:nvSpPr>
          <p:cNvPr id="5" name="內容版面配置區 4"/>
          <p:cNvSpPr>
            <a:spLocks noGrp="1"/>
          </p:cNvSpPr>
          <p:nvPr>
            <p:ph idx="1"/>
          </p:nvPr>
        </p:nvSpPr>
        <p:spPr/>
        <p:txBody>
          <a:bodyPr>
            <a:normAutofit fontScale="92500" lnSpcReduction="10000"/>
          </a:bodyPr>
          <a:lstStyle/>
          <a:p>
            <a:pPr algn="l"/>
            <a:r>
              <a:rPr lang="zh-TW" altLang="en-US" sz="2400" dirty="0" smtClean="0"/>
              <a:t>結合「直播」和「電商」，此兩種已經發展相當成熟的網路媒介，以便將流量轉換為訂單。</a:t>
            </a:r>
            <a:endParaRPr lang="en-US" altLang="zh-TW" sz="2400" dirty="0" smtClean="0"/>
          </a:p>
          <a:p>
            <a:pPr algn="l"/>
            <a:r>
              <a:rPr lang="zh-TW" altLang="en-US" sz="2400" dirty="0" smtClean="0"/>
              <a:t>此商業模式的特色在於可以</a:t>
            </a:r>
            <a:r>
              <a:rPr lang="en-US" altLang="zh-TW" sz="2400" dirty="0" smtClean="0"/>
              <a:t/>
            </a:r>
            <a:br>
              <a:rPr lang="en-US" altLang="zh-TW" sz="2400" dirty="0" smtClean="0"/>
            </a:br>
            <a:r>
              <a:rPr lang="zh-TW" altLang="en-US" sz="2400" dirty="0" smtClean="0"/>
              <a:t>在鏡頭前近距離進行商品展</a:t>
            </a:r>
            <a:r>
              <a:rPr lang="en-US" altLang="zh-TW" sz="2400" dirty="0" smtClean="0"/>
              <a:t/>
            </a:r>
            <a:br>
              <a:rPr lang="en-US" altLang="zh-TW" sz="2400" dirty="0" smtClean="0"/>
            </a:br>
            <a:r>
              <a:rPr lang="zh-TW" altLang="en-US" sz="2400" dirty="0" smtClean="0"/>
              <a:t>示，而且即時回覆觀眾們的</a:t>
            </a:r>
            <a:r>
              <a:rPr lang="en-US" altLang="zh-TW" sz="2400" dirty="0" smtClean="0"/>
              <a:t/>
            </a:r>
            <a:br>
              <a:rPr lang="en-US" altLang="zh-TW" sz="2400" dirty="0" smtClean="0"/>
            </a:br>
            <a:r>
              <a:rPr lang="zh-TW" altLang="en-US" sz="2400" dirty="0" smtClean="0"/>
              <a:t>訊息，以進行商品的諮詢及</a:t>
            </a:r>
            <a:r>
              <a:rPr lang="en-US" altLang="zh-TW" sz="2400" dirty="0" smtClean="0"/>
              <a:t/>
            </a:r>
            <a:br>
              <a:rPr lang="en-US" altLang="zh-TW" sz="2400" dirty="0" smtClean="0"/>
            </a:br>
            <a:r>
              <a:rPr lang="zh-TW" altLang="en-US" sz="2400" dirty="0" smtClean="0"/>
              <a:t>互動。</a:t>
            </a:r>
            <a:endParaRPr lang="en-US" altLang="zh-TW" sz="2400" dirty="0" smtClean="0"/>
          </a:p>
          <a:p>
            <a:pPr algn="l"/>
            <a:endParaRPr lang="zh-TW" altLang="en-US" dirty="0"/>
          </a:p>
        </p:txBody>
      </p:sp>
      <p:sp>
        <p:nvSpPr>
          <p:cNvPr id="8" name="矩形 7"/>
          <p:cNvSpPr/>
          <p:nvPr/>
        </p:nvSpPr>
        <p:spPr>
          <a:xfrm>
            <a:off x="2321750" y="4828084"/>
            <a:ext cx="4572000" cy="276999"/>
          </a:xfrm>
          <a:prstGeom prst="rect">
            <a:avLst/>
          </a:prstGeom>
        </p:spPr>
        <p:txBody>
          <a:bodyPr>
            <a:spAutoFit/>
          </a:bodyPr>
          <a:lstStyle/>
          <a:p>
            <a:r>
              <a:rPr lang="zh-TW" altLang="en-US" sz="1200" dirty="0" smtClean="0"/>
              <a:t>（</a:t>
            </a:r>
            <a:r>
              <a:rPr lang="zh-TW" altLang="en-US" sz="1200" dirty="0"/>
              <a:t>資料來源：</a:t>
            </a:r>
            <a:r>
              <a:rPr lang="en-US" altLang="zh-TW" sz="1200" dirty="0"/>
              <a:t>© </a:t>
            </a:r>
            <a:r>
              <a:rPr lang="en-US" altLang="zh-TW" sz="1200" dirty="0" err="1"/>
              <a:t>Piyamas</a:t>
            </a:r>
            <a:r>
              <a:rPr lang="en-US" altLang="zh-TW" sz="1200" dirty="0"/>
              <a:t> </a:t>
            </a:r>
            <a:r>
              <a:rPr lang="en-US" altLang="zh-TW" sz="1200" dirty="0" err="1"/>
              <a:t>Dulmunsumphun</a:t>
            </a:r>
            <a:r>
              <a:rPr lang="en-US" altLang="zh-TW" sz="1200" dirty="0"/>
              <a:t> | Dreamstime.com</a:t>
            </a:r>
            <a:r>
              <a:rPr lang="zh-TW" altLang="en-US" sz="1200" dirty="0"/>
              <a:t>） </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2030" y="2571750"/>
            <a:ext cx="3465385" cy="1852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72495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r>
              <a:rPr lang="zh-TW" altLang="en-US" dirty="0" smtClean="0">
                <a:solidFill>
                  <a:srgbClr val="C00000"/>
                </a:solidFill>
              </a:rPr>
              <a:t>數位新生活的八個好習慣</a:t>
            </a:r>
            <a:endParaRPr lang="en-US" altLang="zh-TW" dirty="0" smtClean="0">
              <a:solidFill>
                <a:srgbClr val="C00000"/>
              </a:solidFill>
            </a:endParaRPr>
          </a:p>
          <a:p>
            <a:r>
              <a:rPr lang="zh-TW" altLang="en-US" dirty="0" smtClean="0"/>
              <a:t>第一、善用資通訊工具。</a:t>
            </a:r>
            <a:endParaRPr lang="en-US" altLang="zh-TW" dirty="0" smtClean="0"/>
          </a:p>
          <a:p>
            <a:r>
              <a:rPr lang="zh-TW" altLang="en-US" dirty="0" smtClean="0"/>
              <a:t>第二、專注拓展知識疆界。</a:t>
            </a:r>
            <a:endParaRPr lang="en-US" altLang="zh-TW" dirty="0" smtClean="0"/>
          </a:p>
          <a:p>
            <a:r>
              <a:rPr lang="zh-TW" altLang="en-US" dirty="0" smtClean="0"/>
              <a:t>第三、減少列印紙本資料。</a:t>
            </a:r>
          </a:p>
          <a:p>
            <a:r>
              <a:rPr lang="zh-TW" altLang="en-US" dirty="0" smtClean="0"/>
              <a:t>第四、帳密保管有一套。</a:t>
            </a:r>
            <a:endParaRPr lang="en-US" altLang="zh-TW" dirty="0" smtClean="0"/>
          </a:p>
        </p:txBody>
      </p:sp>
    </p:spTree>
    <p:extLst>
      <p:ext uri="{BB962C8B-B14F-4D97-AF65-F5344CB8AC3E}">
        <p14:creationId xmlns:p14="http://schemas.microsoft.com/office/powerpoint/2010/main" val="20530584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第五、適度保護個資，適時備份檔案。</a:t>
            </a:r>
            <a:endParaRPr lang="en-US" altLang="zh-TW" dirty="0"/>
          </a:p>
          <a:p>
            <a:r>
              <a:rPr lang="zh-TW" altLang="en-US" dirty="0"/>
              <a:t>第六、害人之心不可有，防人之心不可無。</a:t>
            </a:r>
            <a:endParaRPr lang="en-US" altLang="zh-TW" dirty="0"/>
          </a:p>
          <a:p>
            <a:r>
              <a:rPr lang="zh-TW" altLang="en-US" dirty="0"/>
              <a:t>第七、役物而不役於物。</a:t>
            </a:r>
            <a:endParaRPr lang="en-US" altLang="zh-TW" dirty="0"/>
          </a:p>
          <a:p>
            <a:r>
              <a:rPr lang="zh-TW" altLang="en-US" dirty="0"/>
              <a:t>第八、對網路通訊疑而不惑，即刻通知疑似受駭親友。</a:t>
            </a:r>
          </a:p>
          <a:p>
            <a:endParaRPr lang="zh-TW" altLang="en-US" dirty="0"/>
          </a:p>
        </p:txBody>
      </p:sp>
    </p:spTree>
    <p:extLst>
      <p:ext uri="{BB962C8B-B14F-4D97-AF65-F5344CB8AC3E}">
        <p14:creationId xmlns:p14="http://schemas.microsoft.com/office/powerpoint/2010/main" val="4054760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個人化與客製化</a:t>
            </a:r>
            <a:endParaRPr lang="zh-TW" altLang="en-US" dirty="0"/>
          </a:p>
        </p:txBody>
      </p:sp>
      <p:sp>
        <p:nvSpPr>
          <p:cNvPr id="3" name="內容版面配置區 2"/>
          <p:cNvSpPr>
            <a:spLocks noGrp="1"/>
          </p:cNvSpPr>
          <p:nvPr>
            <p:ph idx="1"/>
          </p:nvPr>
        </p:nvSpPr>
        <p:spPr/>
        <p:txBody>
          <a:bodyPr/>
          <a:lstStyle/>
          <a:p>
            <a:r>
              <a:rPr lang="zh-TW" altLang="en-US" smtClean="0"/>
              <a:t>個人化的網頁讓使用者能看到自己有興趣的資訊組合。 </a:t>
            </a:r>
          </a:p>
          <a:p>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0932" y="2571750"/>
            <a:ext cx="5290069" cy="2207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1794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15-2 </a:t>
            </a:r>
            <a:r>
              <a:rPr lang="zh-TW" altLang="en-US" smtClean="0"/>
              <a:t>電子商務的種類</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64590471"/>
              </p:ext>
            </p:extLst>
          </p:nvPr>
        </p:nvGraphicFramePr>
        <p:xfrm>
          <a:off x="457200" y="1660525"/>
          <a:ext cx="7445170" cy="2441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5539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15-2 </a:t>
            </a:r>
            <a:r>
              <a:rPr lang="zh-TW" altLang="en-US" smtClean="0"/>
              <a:t>電子商務的種類</a:t>
            </a:r>
            <a:endParaRPr lang="zh-TW" altLang="en-US" dirty="0"/>
          </a:p>
        </p:txBody>
      </p:sp>
      <p:sp>
        <p:nvSpPr>
          <p:cNvPr id="3" name="內容版面配置區 2"/>
          <p:cNvSpPr>
            <a:spLocks noGrp="1"/>
          </p:cNvSpPr>
          <p:nvPr>
            <p:ph idx="1"/>
          </p:nvPr>
        </p:nvSpPr>
        <p:spPr/>
        <p:txBody>
          <a:bodyPr/>
          <a:lstStyle/>
          <a:p>
            <a:r>
              <a:rPr lang="zh-TW" altLang="en-US" dirty="0" smtClean="0"/>
              <a:t>商流（</a:t>
            </a:r>
            <a:r>
              <a:rPr lang="en-US" altLang="zh-TW" dirty="0" smtClean="0"/>
              <a:t>business flow</a:t>
            </a:r>
            <a:r>
              <a:rPr lang="zh-TW" altLang="en-US" dirty="0" smtClean="0"/>
              <a:t>）：指買賣雙方順利溝通以完成交易，並達到商品的所有權移轉。 </a:t>
            </a:r>
          </a:p>
          <a:p>
            <a:endParaRPr lang="zh-TW" altLang="en-US" dirty="0"/>
          </a:p>
        </p:txBody>
      </p:sp>
    </p:spTree>
    <p:extLst>
      <p:ext uri="{BB962C8B-B14F-4D97-AF65-F5344CB8AC3E}">
        <p14:creationId xmlns:p14="http://schemas.microsoft.com/office/powerpoint/2010/main" val="2388280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15-2 </a:t>
            </a:r>
            <a:r>
              <a:rPr lang="zh-TW" altLang="en-US" dirty="0"/>
              <a:t>電子商務的種類</a:t>
            </a:r>
          </a:p>
        </p:txBody>
      </p:sp>
      <p:sp>
        <p:nvSpPr>
          <p:cNvPr id="3" name="內容版面配置區 2"/>
          <p:cNvSpPr>
            <a:spLocks noGrp="1"/>
          </p:cNvSpPr>
          <p:nvPr>
            <p:ph idx="1"/>
          </p:nvPr>
        </p:nvSpPr>
        <p:spPr/>
        <p:txBody>
          <a:bodyPr/>
          <a:lstStyle/>
          <a:p>
            <a:r>
              <a:rPr lang="zh-TW" altLang="en-US" dirty="0"/>
              <a:t>物流（</a:t>
            </a:r>
            <a:r>
              <a:rPr lang="en-US" altLang="zh-TW" dirty="0"/>
              <a:t>logistic flow</a:t>
            </a:r>
            <a:r>
              <a:rPr lang="zh-TW" altLang="en-US" dirty="0"/>
              <a:t>）：指貨物的流通配送</a:t>
            </a:r>
            <a:r>
              <a:rPr lang="zh-TW" altLang="en-US" dirty="0" smtClean="0"/>
              <a:t>。</a:t>
            </a:r>
            <a:endParaRPr lang="en-US" altLang="zh-TW" dirty="0" smtClean="0"/>
          </a:p>
          <a:p>
            <a:r>
              <a:rPr lang="zh-TW" altLang="en-US" dirty="0" smtClean="0"/>
              <a:t>若是</a:t>
            </a:r>
            <a:r>
              <a:rPr lang="zh-TW" altLang="en-US" dirty="0"/>
              <a:t>實體貨物，可利用運輸工具以送抵目的地；至於無形的物品（如電腦軟體、歌曲等），則可以透過網路下載的方式交付到使用者的手中。 </a:t>
            </a:r>
          </a:p>
          <a:p>
            <a:endParaRPr lang="zh-TW" altLang="en-US" dirty="0"/>
          </a:p>
        </p:txBody>
      </p:sp>
    </p:spTree>
    <p:extLst>
      <p:ext uri="{BB962C8B-B14F-4D97-AF65-F5344CB8AC3E}">
        <p14:creationId xmlns:p14="http://schemas.microsoft.com/office/powerpoint/2010/main" val="3249562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15-2 </a:t>
            </a:r>
            <a:r>
              <a:rPr lang="zh-TW" altLang="en-US" dirty="0"/>
              <a:t>電子商務的種類</a:t>
            </a:r>
          </a:p>
        </p:txBody>
      </p:sp>
      <p:sp>
        <p:nvSpPr>
          <p:cNvPr id="3" name="內容版面配置區 2"/>
          <p:cNvSpPr>
            <a:spLocks noGrp="1"/>
          </p:cNvSpPr>
          <p:nvPr>
            <p:ph idx="1"/>
          </p:nvPr>
        </p:nvSpPr>
        <p:spPr/>
        <p:txBody>
          <a:bodyPr>
            <a:normAutofit/>
          </a:bodyPr>
          <a:lstStyle/>
          <a:p>
            <a:r>
              <a:rPr lang="zh-TW" altLang="en-US" dirty="0"/>
              <a:t>金流（</a:t>
            </a:r>
            <a:r>
              <a:rPr lang="en-US" altLang="zh-TW" dirty="0"/>
              <a:t>money flow</a:t>
            </a:r>
            <a:r>
              <a:rPr lang="zh-TW" altLang="en-US" dirty="0"/>
              <a:t>）：指金錢的流通，也就是消費者透過金融體系完成付款給商家的機制，過程中特別強調完善的付款系統與安全</a:t>
            </a:r>
            <a:r>
              <a:rPr lang="zh-TW" altLang="en-US" dirty="0" smtClean="0"/>
              <a:t>性。 </a:t>
            </a:r>
            <a:endParaRPr lang="zh-TW" altLang="en-US" dirty="0"/>
          </a:p>
          <a:p>
            <a:endParaRPr lang="zh-TW" altLang="en-US" dirty="0"/>
          </a:p>
        </p:txBody>
      </p:sp>
    </p:spTree>
    <p:extLst>
      <p:ext uri="{BB962C8B-B14F-4D97-AF65-F5344CB8AC3E}">
        <p14:creationId xmlns:p14="http://schemas.microsoft.com/office/powerpoint/2010/main" val="4132985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15-1 </a:t>
            </a:r>
            <a:r>
              <a:rPr lang="zh-TW" altLang="en-US" dirty="0" smtClean="0"/>
              <a:t>電子商務的特性</a:t>
            </a:r>
            <a:endParaRPr lang="zh-TW" altLang="en-US" dirty="0"/>
          </a:p>
        </p:txBody>
      </p:sp>
      <p:sp>
        <p:nvSpPr>
          <p:cNvPr id="3" name="內容版面配置區 2"/>
          <p:cNvSpPr>
            <a:spLocks noGrp="1"/>
          </p:cNvSpPr>
          <p:nvPr>
            <p:ph idx="1"/>
          </p:nvPr>
        </p:nvSpPr>
        <p:spPr>
          <a:xfrm>
            <a:off x="457200" y="1660399"/>
            <a:ext cx="8033752" cy="2934224"/>
          </a:xfrm>
        </p:spPr>
        <p:txBody>
          <a:bodyPr>
            <a:normAutofit/>
          </a:bodyPr>
          <a:lstStyle/>
          <a:p>
            <a:pPr algn="l"/>
            <a:r>
              <a:rPr lang="zh-TW" altLang="en-US" sz="2400" dirty="0" smtClean="0"/>
              <a:t>透過網際網路達成交易的商業型態，就稱為電子商務。</a:t>
            </a:r>
          </a:p>
          <a:p>
            <a:pPr algn="l"/>
            <a:r>
              <a:rPr lang="zh-TW" altLang="en-US" sz="2400" dirty="0" smtClean="0"/>
              <a:t>電子商務甚至讓整個世界成了</a:t>
            </a:r>
            <a:r>
              <a:rPr lang="en-US" altLang="zh-TW" sz="2400" dirty="0" smtClean="0"/>
              <a:t/>
            </a:r>
            <a:br>
              <a:rPr lang="en-US" altLang="zh-TW" sz="2400" dirty="0" smtClean="0"/>
            </a:br>
            <a:r>
              <a:rPr lang="zh-TW" altLang="en-US" sz="2400" dirty="0" smtClean="0"/>
              <a:t>一個不打烊的電子商城，就算</a:t>
            </a:r>
            <a:r>
              <a:rPr lang="en-US" altLang="zh-TW" sz="2400" dirty="0" smtClean="0"/>
              <a:t/>
            </a:r>
            <a:br>
              <a:rPr lang="en-US" altLang="zh-TW" sz="2400" dirty="0" smtClean="0"/>
            </a:br>
            <a:r>
              <a:rPr lang="zh-TW" altLang="en-US" sz="2400" dirty="0" smtClean="0"/>
              <a:t>是夜貓子也可以半夜在網路上</a:t>
            </a:r>
            <a:r>
              <a:rPr lang="en-US" altLang="zh-TW" sz="2400" dirty="0" smtClean="0"/>
              <a:t/>
            </a:r>
            <a:br>
              <a:rPr lang="en-US" altLang="zh-TW" sz="2400" dirty="0" smtClean="0"/>
            </a:br>
            <a:r>
              <a:rPr lang="zh-TW" altLang="en-US" sz="2400" dirty="0" smtClean="0"/>
              <a:t>瀏覽商品下單，滿足其購物欲</a:t>
            </a:r>
            <a:r>
              <a:rPr lang="en-US" altLang="zh-TW" sz="2400" dirty="0" smtClean="0"/>
              <a:t/>
            </a:r>
            <a:br>
              <a:rPr lang="en-US" altLang="zh-TW" sz="2400" dirty="0" smtClean="0"/>
            </a:br>
            <a:r>
              <a:rPr lang="zh-TW" altLang="en-US" sz="2400" dirty="0" smtClean="0"/>
              <a:t>望。</a:t>
            </a:r>
            <a:endParaRPr lang="zh-TW" altLang="en-US" sz="2400" dirty="0"/>
          </a:p>
        </p:txBody>
      </p:sp>
      <p:sp>
        <p:nvSpPr>
          <p:cNvPr id="6" name="矩形 5"/>
          <p:cNvSpPr/>
          <p:nvPr/>
        </p:nvSpPr>
        <p:spPr>
          <a:xfrm>
            <a:off x="2231740" y="4281940"/>
            <a:ext cx="4880275"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TW" altLang="en-US" dirty="0" smtClean="0">
                <a:latin typeface="微軟正黑體" panose="020B0604030504040204" pitchFamily="34" charset="-120"/>
                <a:ea typeface="微軟正黑體" panose="020B0604030504040204" pitchFamily="34" charset="-120"/>
              </a:rPr>
              <a:t>秀才</a:t>
            </a:r>
            <a:r>
              <a:rPr lang="zh-TW" altLang="en-US" dirty="0">
                <a:latin typeface="微軟正黑體" panose="020B0604030504040204" pitchFamily="34" charset="-120"/>
                <a:ea typeface="微軟正黑體" panose="020B0604030504040204" pitchFamily="34" charset="-120"/>
              </a:rPr>
              <a:t>不出門，能買天下物。有了網際網路，只要擁有上網設備即能不分晝夜進行電子商務</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2391730"/>
            <a:ext cx="3198872"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75545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15-2 </a:t>
            </a:r>
            <a:r>
              <a:rPr lang="zh-TW" altLang="en-US" dirty="0"/>
              <a:t>電子商務的種類</a:t>
            </a:r>
          </a:p>
        </p:txBody>
      </p:sp>
      <p:sp>
        <p:nvSpPr>
          <p:cNvPr id="3" name="內容版面配置區 2"/>
          <p:cNvSpPr>
            <a:spLocks noGrp="1"/>
          </p:cNvSpPr>
          <p:nvPr>
            <p:ph idx="1"/>
          </p:nvPr>
        </p:nvSpPr>
        <p:spPr/>
        <p:txBody>
          <a:bodyPr/>
          <a:lstStyle/>
          <a:p>
            <a:r>
              <a:rPr lang="zh-TW" altLang="en-US" dirty="0"/>
              <a:t>資訊流（</a:t>
            </a:r>
            <a:r>
              <a:rPr lang="en-US" altLang="zh-TW" dirty="0"/>
              <a:t>information flow</a:t>
            </a:r>
            <a:r>
              <a:rPr lang="zh-TW" altLang="en-US" dirty="0"/>
              <a:t>）：在前述三流中所產生的資訊，必須利用資訊系統適當地傳輸、處理、以及</a:t>
            </a:r>
            <a:r>
              <a:rPr lang="zh-TW" altLang="en-US" dirty="0" smtClean="0"/>
              <a:t>存取。</a:t>
            </a:r>
            <a:endParaRPr lang="en-US" altLang="zh-TW" dirty="0" smtClean="0"/>
          </a:p>
          <a:p>
            <a:r>
              <a:rPr lang="zh-TW" altLang="en-US" dirty="0" smtClean="0"/>
              <a:t>例如</a:t>
            </a:r>
            <a:r>
              <a:rPr lang="zh-TW" altLang="en-US" dirty="0"/>
              <a:t>訂單處理、庫存管理、帳戶管理等。</a:t>
            </a:r>
          </a:p>
          <a:p>
            <a:endParaRPr lang="zh-TW" altLang="en-US" dirty="0"/>
          </a:p>
        </p:txBody>
      </p:sp>
    </p:spTree>
    <p:extLst>
      <p:ext uri="{BB962C8B-B14F-4D97-AF65-F5344CB8AC3E}">
        <p14:creationId xmlns:p14="http://schemas.microsoft.com/office/powerpoint/2010/main" val="1177841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199" y="1660399"/>
            <a:ext cx="3079685" cy="2934224"/>
          </a:xfrm>
        </p:spPr>
        <p:txBody>
          <a:bodyPr/>
          <a:lstStyle/>
          <a:p>
            <a:r>
              <a:rPr lang="zh-TW" altLang="en-US" dirty="0" smtClean="0"/>
              <a:t>電子商務可能的運作流程示意圖。</a:t>
            </a:r>
          </a:p>
          <a:p>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900" y="1366151"/>
            <a:ext cx="4715716" cy="323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7453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以「交易對象」分類</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979809079"/>
              </p:ext>
            </p:extLst>
          </p:nvPr>
        </p:nvGraphicFramePr>
        <p:xfrm>
          <a:off x="457200" y="1660525"/>
          <a:ext cx="8229600"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4613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B2C</a:t>
            </a:r>
            <a:r>
              <a:rPr lang="zh-TW" altLang="en-US" dirty="0" smtClean="0"/>
              <a:t>（</a:t>
            </a:r>
            <a:r>
              <a:rPr lang="en-US" altLang="zh-TW" dirty="0" smtClean="0"/>
              <a:t>Business to Consumer</a:t>
            </a:r>
            <a:r>
              <a:rPr lang="zh-TW" altLang="en-US" dirty="0" smtClean="0"/>
              <a:t>） </a:t>
            </a:r>
            <a:endParaRPr lang="zh-TW" altLang="en-US" dirty="0"/>
          </a:p>
        </p:txBody>
      </p:sp>
      <p:sp>
        <p:nvSpPr>
          <p:cNvPr id="3" name="內容版面配置區 2"/>
          <p:cNvSpPr>
            <a:spLocks noGrp="1"/>
          </p:cNvSpPr>
          <p:nvPr>
            <p:ph idx="1"/>
          </p:nvPr>
        </p:nvSpPr>
        <p:spPr/>
        <p:txBody>
          <a:bodyPr/>
          <a:lstStyle/>
          <a:p>
            <a:r>
              <a:rPr lang="zh-TW" altLang="en-US" dirty="0" smtClean="0"/>
              <a:t>企業對一般消費者的電子商務，也就是指企業透過網際網路對消費者所提供的商業行為或服務，包括線上購物、線上遊戲、線上購票等應用。</a:t>
            </a:r>
            <a:endParaRPr lang="en-US" altLang="zh-TW" dirty="0" smtClean="0"/>
          </a:p>
          <a:p>
            <a:pPr marL="457200" lvl="1" indent="0">
              <a:buNone/>
            </a:pPr>
            <a:endParaRPr lang="zh-TW" altLang="en-US" dirty="0"/>
          </a:p>
        </p:txBody>
      </p:sp>
    </p:spTree>
    <p:extLst>
      <p:ext uri="{BB962C8B-B14F-4D97-AF65-F5344CB8AC3E}">
        <p14:creationId xmlns:p14="http://schemas.microsoft.com/office/powerpoint/2010/main" val="4245849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B2C</a:t>
            </a:r>
            <a:r>
              <a:rPr lang="zh-TW" altLang="en-US" dirty="0" smtClean="0"/>
              <a:t>（</a:t>
            </a:r>
            <a:r>
              <a:rPr lang="en-US" altLang="zh-TW" dirty="0" smtClean="0"/>
              <a:t>Business to Consumer</a:t>
            </a:r>
            <a:r>
              <a:rPr lang="zh-TW" altLang="en-US" dirty="0" smtClean="0"/>
              <a:t>） </a:t>
            </a:r>
            <a:endParaRPr lang="zh-TW"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24" y="1806665"/>
            <a:ext cx="4275476" cy="1996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7015" y="1797235"/>
            <a:ext cx="4235983" cy="200628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矩形 3"/>
          <p:cNvSpPr/>
          <p:nvPr/>
        </p:nvSpPr>
        <p:spPr>
          <a:xfrm>
            <a:off x="1331640" y="4017332"/>
            <a:ext cx="27003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lvl="1"/>
            <a:r>
              <a:rPr lang="en-US" altLang="zh-TW" b="1" dirty="0">
                <a:latin typeface="微軟正黑體" panose="020B0604030504040204" pitchFamily="34" charset="-120"/>
                <a:ea typeface="微軟正黑體" panose="020B0604030504040204" pitchFamily="34" charset="-120"/>
              </a:rPr>
              <a:t>Amazon</a:t>
            </a:r>
            <a:r>
              <a:rPr lang="zh-TW" altLang="en-US" b="1" dirty="0">
                <a:latin typeface="微軟正黑體" panose="020B0604030504040204" pitchFamily="34" charset="-120"/>
                <a:ea typeface="微軟正黑體" panose="020B0604030504040204" pitchFamily="34" charset="-120"/>
              </a:rPr>
              <a:t>網路書店</a:t>
            </a:r>
            <a:endParaRPr lang="en-US" altLang="zh-TW" b="1" dirty="0">
              <a:latin typeface="微軟正黑體" panose="020B0604030504040204" pitchFamily="34" charset="-120"/>
              <a:ea typeface="微軟正黑體" panose="020B0604030504040204" pitchFamily="34" charset="-120"/>
            </a:endParaRPr>
          </a:p>
        </p:txBody>
      </p:sp>
      <p:sp>
        <p:nvSpPr>
          <p:cNvPr id="5" name="矩形 4"/>
          <p:cNvSpPr/>
          <p:nvPr/>
        </p:nvSpPr>
        <p:spPr>
          <a:xfrm>
            <a:off x="5607115" y="4017332"/>
            <a:ext cx="2809655"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lvl="1"/>
            <a:r>
              <a:rPr lang="zh-TW" altLang="en-US" b="1" dirty="0">
                <a:latin typeface="微軟正黑體" panose="020B0604030504040204" pitchFamily="34" charset="-120"/>
                <a:ea typeface="微軟正黑體" panose="020B0604030504040204" pitchFamily="34" charset="-120"/>
              </a:rPr>
              <a:t>台灣的金石堂書店</a:t>
            </a:r>
          </a:p>
        </p:txBody>
      </p:sp>
    </p:spTree>
    <p:extLst>
      <p:ext uri="{BB962C8B-B14F-4D97-AF65-F5344CB8AC3E}">
        <p14:creationId xmlns:p14="http://schemas.microsoft.com/office/powerpoint/2010/main" val="537176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B2B</a:t>
            </a:r>
            <a:r>
              <a:rPr lang="zh-TW" altLang="en-US" dirty="0" smtClean="0"/>
              <a:t>（</a:t>
            </a:r>
            <a:r>
              <a:rPr lang="en-US" altLang="zh-TW" dirty="0" smtClean="0"/>
              <a:t>Business to Business</a:t>
            </a:r>
            <a:r>
              <a:rPr lang="zh-TW" altLang="en-US" dirty="0" smtClean="0"/>
              <a:t>）</a:t>
            </a:r>
            <a:endParaRPr lang="zh-TW" altLang="en-US" dirty="0"/>
          </a:p>
        </p:txBody>
      </p:sp>
      <p:sp>
        <p:nvSpPr>
          <p:cNvPr id="3" name="內容版面配置區 2"/>
          <p:cNvSpPr>
            <a:spLocks noGrp="1"/>
          </p:cNvSpPr>
          <p:nvPr>
            <p:ph idx="1"/>
          </p:nvPr>
        </p:nvSpPr>
        <p:spPr/>
        <p:txBody>
          <a:bodyPr>
            <a:normAutofit/>
          </a:bodyPr>
          <a:lstStyle/>
          <a:p>
            <a:r>
              <a:rPr lang="en-US" altLang="zh-TW" dirty="0" smtClean="0"/>
              <a:t>B2B</a:t>
            </a:r>
            <a:r>
              <a:rPr lang="zh-TW" altLang="en-US" dirty="0" smtClean="0"/>
              <a:t>代表的是企業對企業的商務型態，主要是指企業間的整合運作，如電子訂單採購、投標下單、客戶服務、技術支援等。</a:t>
            </a:r>
            <a:endParaRPr lang="en-US" altLang="zh-TW" dirty="0" smtClean="0"/>
          </a:p>
        </p:txBody>
      </p:sp>
    </p:spTree>
    <p:extLst>
      <p:ext uri="{BB962C8B-B14F-4D97-AF65-F5344CB8AC3E}">
        <p14:creationId xmlns:p14="http://schemas.microsoft.com/office/powerpoint/2010/main" val="36206605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B2B</a:t>
            </a:r>
            <a:r>
              <a:rPr lang="zh-TW" altLang="en-US" dirty="0"/>
              <a:t>（</a:t>
            </a:r>
            <a:r>
              <a:rPr lang="en-US" altLang="zh-TW" dirty="0"/>
              <a:t>Business to Business</a:t>
            </a:r>
            <a:r>
              <a:rPr lang="zh-TW" altLang="en-US" dirty="0"/>
              <a:t>）</a:t>
            </a:r>
          </a:p>
        </p:txBody>
      </p:sp>
      <p:sp>
        <p:nvSpPr>
          <p:cNvPr id="3" name="內容版面配置區 2"/>
          <p:cNvSpPr>
            <a:spLocks noGrp="1"/>
          </p:cNvSpPr>
          <p:nvPr>
            <p:ph idx="1"/>
          </p:nvPr>
        </p:nvSpPr>
        <p:spPr/>
        <p:txBody>
          <a:bodyPr/>
          <a:lstStyle/>
          <a:p>
            <a:r>
              <a:rPr lang="zh-TW" altLang="en-US" dirty="0"/>
              <a:t>對許多企業來說，與其他企業之間的客戶關係在營業額中佔有極大比例，所以，將交易電子化以透過電子商務，可以改善批發商訂貨採購的程序。</a:t>
            </a:r>
          </a:p>
          <a:p>
            <a:endParaRPr lang="zh-TW" altLang="en-US" dirty="0"/>
          </a:p>
        </p:txBody>
      </p:sp>
    </p:spTree>
    <p:extLst>
      <p:ext uri="{BB962C8B-B14F-4D97-AF65-F5344CB8AC3E}">
        <p14:creationId xmlns:p14="http://schemas.microsoft.com/office/powerpoint/2010/main" val="3241002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B2B</a:t>
            </a:r>
            <a:r>
              <a:rPr lang="zh-TW" altLang="en-US" smtClean="0"/>
              <a:t>（</a:t>
            </a:r>
            <a:r>
              <a:rPr lang="en-US" altLang="zh-TW" smtClean="0"/>
              <a:t>Business to Business</a:t>
            </a:r>
            <a:r>
              <a:rPr lang="zh-TW" altLang="en-US" smtClean="0"/>
              <a:t>）</a:t>
            </a:r>
            <a:endParaRPr lang="zh-TW" altLang="en-US" dirty="0"/>
          </a:p>
        </p:txBody>
      </p:sp>
      <p:graphicFrame>
        <p:nvGraphicFramePr>
          <p:cNvPr id="5" name="資料庫圖表 4"/>
          <p:cNvGraphicFramePr/>
          <p:nvPr>
            <p:extLst>
              <p:ext uri="{D42A27DB-BD31-4B8C-83A1-F6EECF244321}">
                <p14:modId xmlns:p14="http://schemas.microsoft.com/office/powerpoint/2010/main" val="730464184"/>
              </p:ext>
            </p:extLst>
          </p:nvPr>
        </p:nvGraphicFramePr>
        <p:xfrm>
          <a:off x="451668" y="1401620"/>
          <a:ext cx="8230825" cy="3214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41799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9601" y="943348"/>
            <a:ext cx="5854770" cy="27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174124" y="3921900"/>
            <a:ext cx="6525724" cy="40011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altLang="zh-TW" sz="2000" b="1" dirty="0" smtClean="0">
                <a:latin typeface="微軟正黑體" panose="020B0604030504040204" pitchFamily="34" charset="-120"/>
                <a:ea typeface="微軟正黑體" panose="020B0604030504040204" pitchFamily="34" charset="-120"/>
              </a:rPr>
              <a:t>EUROPAGES</a:t>
            </a:r>
            <a:r>
              <a:rPr lang="zh-TW" altLang="en-US" sz="2000" b="1" dirty="0">
                <a:latin typeface="微軟正黑體" panose="020B0604030504040204" pitchFamily="34" charset="-120"/>
                <a:ea typeface="微軟正黑體" panose="020B0604030504040204" pitchFamily="34" charset="-120"/>
              </a:rPr>
              <a:t> </a:t>
            </a:r>
            <a:r>
              <a:rPr lang="zh-TW" altLang="en-US" sz="2000" b="1" dirty="0" smtClean="0">
                <a:latin typeface="微軟正黑體" panose="020B0604030504040204" pitchFamily="34" charset="-120"/>
                <a:ea typeface="微軟正黑體" panose="020B0604030504040204" pitchFamily="34" charset="-120"/>
              </a:rPr>
              <a:t>提供</a:t>
            </a:r>
            <a:r>
              <a:rPr lang="en-US" altLang="zh-TW" sz="2000" b="1" dirty="0">
                <a:latin typeface="微軟正黑體" panose="020B0604030504040204" pitchFamily="34" charset="-120"/>
                <a:ea typeface="微軟正黑體" panose="020B0604030504040204" pitchFamily="34" charset="-120"/>
              </a:rPr>
              <a:t>26</a:t>
            </a:r>
            <a:r>
              <a:rPr lang="zh-TW" altLang="en-US" sz="2000" b="1" dirty="0">
                <a:latin typeface="微軟正黑體" panose="020B0604030504040204" pitchFamily="34" charset="-120"/>
                <a:ea typeface="微軟正黑體" panose="020B0604030504040204" pitchFamily="34" charset="-120"/>
              </a:rPr>
              <a:t>種語言版本的歐洲</a:t>
            </a:r>
            <a:r>
              <a:rPr lang="en-US" altLang="zh-TW" sz="2000" b="1" dirty="0">
                <a:latin typeface="微軟正黑體" panose="020B0604030504040204" pitchFamily="34" charset="-120"/>
                <a:ea typeface="微軟正黑體" panose="020B0604030504040204" pitchFamily="34" charset="-120"/>
              </a:rPr>
              <a:t>B2B</a:t>
            </a:r>
            <a:r>
              <a:rPr lang="zh-TW" altLang="en-US" sz="2000" b="1" dirty="0">
                <a:latin typeface="微軟正黑體" panose="020B0604030504040204" pitchFamily="34" charset="-120"/>
                <a:ea typeface="微軟正黑體" panose="020B0604030504040204" pitchFamily="34" charset="-120"/>
              </a:rPr>
              <a:t>貿易</a:t>
            </a:r>
            <a:r>
              <a:rPr lang="zh-TW" altLang="en-US" sz="2000" b="1" dirty="0" smtClean="0">
                <a:latin typeface="微軟正黑體" panose="020B0604030504040204" pitchFamily="34" charset="-120"/>
                <a:ea typeface="微軟正黑體" panose="020B0604030504040204" pitchFamily="34" charset="-120"/>
              </a:rPr>
              <a:t>平台</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606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C2C</a:t>
            </a:r>
            <a:r>
              <a:rPr lang="zh-TW" altLang="en-US" dirty="0" smtClean="0"/>
              <a:t>（</a:t>
            </a:r>
            <a:r>
              <a:rPr lang="en-US" altLang="zh-TW" dirty="0" smtClean="0"/>
              <a:t>Consumer to Consumer</a:t>
            </a:r>
            <a:r>
              <a:rPr lang="zh-TW" altLang="en-US" dirty="0" smtClean="0"/>
              <a:t>） </a:t>
            </a:r>
            <a:endParaRPr lang="zh-TW" altLang="en-US" dirty="0"/>
          </a:p>
        </p:txBody>
      </p:sp>
      <p:sp>
        <p:nvSpPr>
          <p:cNvPr id="3" name="內容版面配置區 2"/>
          <p:cNvSpPr>
            <a:spLocks noGrp="1"/>
          </p:cNvSpPr>
          <p:nvPr>
            <p:ph idx="1"/>
          </p:nvPr>
        </p:nvSpPr>
        <p:spPr/>
        <p:txBody>
          <a:bodyPr>
            <a:normAutofit/>
          </a:bodyPr>
          <a:lstStyle/>
          <a:p>
            <a:r>
              <a:rPr lang="en-US" altLang="zh-TW" dirty="0" smtClean="0"/>
              <a:t>C2C</a:t>
            </a:r>
            <a:r>
              <a:rPr lang="zh-TW" altLang="en-US" dirty="0" smtClean="0"/>
              <a:t>代表的是消費者對消費者的商務型態。</a:t>
            </a:r>
            <a:endParaRPr lang="en-US" altLang="zh-TW" dirty="0" smtClean="0"/>
          </a:p>
          <a:p>
            <a:r>
              <a:rPr lang="zh-TW" altLang="en-US" dirty="0" smtClean="0"/>
              <a:t>基本上由拍賣網站提供一個平台，讓一般使用者只要準備好物品，並依循網站的分類準則刊登物品，就能在網路當起賣家販售物品。</a:t>
            </a:r>
            <a:endParaRPr lang="en-US" altLang="zh-TW" dirty="0" smtClean="0"/>
          </a:p>
        </p:txBody>
      </p:sp>
    </p:spTree>
    <p:extLst>
      <p:ext uri="{BB962C8B-B14F-4D97-AF65-F5344CB8AC3E}">
        <p14:creationId xmlns:p14="http://schemas.microsoft.com/office/powerpoint/2010/main" val="3721356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15-1 </a:t>
            </a:r>
            <a:r>
              <a:rPr lang="zh-TW" altLang="en-US" dirty="0" smtClean="0"/>
              <a:t>電子商務的特性</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台灣網路資訊中心於</a:t>
            </a:r>
            <a:r>
              <a:rPr lang="en-US" altLang="zh-TW" dirty="0" smtClean="0"/>
              <a:t>2023</a:t>
            </a:r>
            <a:r>
              <a:rPr lang="zh-TW" altLang="en-US" dirty="0" smtClean="0"/>
              <a:t>年提出的台灣網路報告，個人上網比例自</a:t>
            </a:r>
            <a:r>
              <a:rPr lang="en-US" altLang="zh-TW" dirty="0" smtClean="0"/>
              <a:t>2015</a:t>
            </a:r>
            <a:r>
              <a:rPr lang="zh-TW" altLang="en-US" dirty="0" smtClean="0"/>
              <a:t>年起即維持在八成以上。</a:t>
            </a:r>
            <a:endParaRPr lang="en-US" altLang="zh-TW" dirty="0" smtClean="0"/>
          </a:p>
        </p:txBody>
      </p:sp>
    </p:spTree>
    <p:extLst>
      <p:ext uri="{BB962C8B-B14F-4D97-AF65-F5344CB8AC3E}">
        <p14:creationId xmlns:p14="http://schemas.microsoft.com/office/powerpoint/2010/main" val="41136497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C2C</a:t>
            </a:r>
            <a:r>
              <a:rPr lang="zh-TW" altLang="en-US" dirty="0"/>
              <a:t>（</a:t>
            </a:r>
            <a:r>
              <a:rPr lang="en-US" altLang="zh-TW" dirty="0"/>
              <a:t>Consumer to Consumer</a:t>
            </a:r>
            <a:r>
              <a:rPr lang="zh-TW" altLang="en-US" dirty="0"/>
              <a:t>） </a:t>
            </a:r>
          </a:p>
        </p:txBody>
      </p:sp>
      <p:sp>
        <p:nvSpPr>
          <p:cNvPr id="3" name="內容版面配置區 2"/>
          <p:cNvSpPr>
            <a:spLocks noGrp="1"/>
          </p:cNvSpPr>
          <p:nvPr>
            <p:ph idx="1"/>
          </p:nvPr>
        </p:nvSpPr>
        <p:spPr/>
        <p:txBody>
          <a:bodyPr/>
          <a:lstStyle/>
          <a:p>
            <a:r>
              <a:rPr lang="zh-TW" altLang="en-US" dirty="0"/>
              <a:t>上拍賣網購物的使用者</a:t>
            </a:r>
            <a:r>
              <a:rPr lang="zh-TW" altLang="en-US" dirty="0" smtClean="0"/>
              <a:t>，靠著</a:t>
            </a:r>
            <a:r>
              <a:rPr lang="zh-TW" altLang="en-US" dirty="0"/>
              <a:t>網站的搜尋引擎，找到自己需求的產品，並且可以透過不同賣家提供的多種選擇，迅速比價，完成交易。</a:t>
            </a:r>
          </a:p>
          <a:p>
            <a:endParaRPr lang="zh-TW" altLang="en-US" dirty="0"/>
          </a:p>
        </p:txBody>
      </p:sp>
    </p:spTree>
    <p:extLst>
      <p:ext uri="{BB962C8B-B14F-4D97-AF65-F5344CB8AC3E}">
        <p14:creationId xmlns:p14="http://schemas.microsoft.com/office/powerpoint/2010/main" val="2725831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C2C</a:t>
            </a:r>
            <a:r>
              <a:rPr lang="zh-TW" altLang="en-US" dirty="0"/>
              <a:t>（</a:t>
            </a:r>
            <a:r>
              <a:rPr lang="en-US" altLang="zh-TW" dirty="0"/>
              <a:t>Consumer to Consumer</a:t>
            </a:r>
            <a:r>
              <a:rPr lang="zh-TW" altLang="en-US" dirty="0"/>
              <a:t>） </a:t>
            </a:r>
          </a:p>
        </p:txBody>
      </p:sp>
      <p:sp>
        <p:nvSpPr>
          <p:cNvPr id="3" name="內容版面配置區 2"/>
          <p:cNvSpPr>
            <a:spLocks noGrp="1"/>
          </p:cNvSpPr>
          <p:nvPr>
            <p:ph idx="1"/>
          </p:nvPr>
        </p:nvSpPr>
        <p:spPr/>
        <p:txBody>
          <a:bodyPr/>
          <a:lstStyle/>
          <a:p>
            <a:r>
              <a:rPr lang="zh-TW" altLang="en-US" dirty="0" smtClean="0"/>
              <a:t>提供</a:t>
            </a:r>
            <a:r>
              <a:rPr lang="en-US" altLang="zh-TW" dirty="0" smtClean="0"/>
              <a:t>C2C</a:t>
            </a:r>
            <a:r>
              <a:rPr lang="zh-TW" altLang="en-US" dirty="0" smtClean="0"/>
              <a:t>商務平台的</a:t>
            </a:r>
            <a:r>
              <a:rPr lang="en-US" altLang="zh-TW" dirty="0" smtClean="0"/>
              <a:t>Yahoo!</a:t>
            </a:r>
            <a:r>
              <a:rPr lang="zh-TW" altLang="en-US" dirty="0" smtClean="0"/>
              <a:t>奇摩拍賣 </a:t>
            </a:r>
          </a:p>
          <a:p>
            <a:endParaRPr lang="zh-TW" altLang="en-US"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6705" y="2256811"/>
            <a:ext cx="5040560" cy="235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85012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C2B</a:t>
            </a:r>
            <a:r>
              <a:rPr lang="zh-TW" altLang="en-US" dirty="0" smtClean="0"/>
              <a:t>（</a:t>
            </a:r>
            <a:r>
              <a:rPr lang="en-US" altLang="zh-TW" dirty="0" smtClean="0"/>
              <a:t>Consumer to Business</a:t>
            </a:r>
            <a:r>
              <a:rPr lang="zh-TW" altLang="en-US" dirty="0" smtClean="0"/>
              <a:t>）</a:t>
            </a:r>
            <a:endParaRPr lang="zh-TW" altLang="en-US" dirty="0"/>
          </a:p>
        </p:txBody>
      </p:sp>
      <p:sp>
        <p:nvSpPr>
          <p:cNvPr id="3" name="內容版面配置區 2"/>
          <p:cNvSpPr>
            <a:spLocks noGrp="1"/>
          </p:cNvSpPr>
          <p:nvPr>
            <p:ph idx="1"/>
          </p:nvPr>
        </p:nvSpPr>
        <p:spPr/>
        <p:txBody>
          <a:bodyPr>
            <a:normAutofit/>
          </a:bodyPr>
          <a:lstStyle/>
          <a:p>
            <a:r>
              <a:rPr lang="en-US" altLang="zh-TW" dirty="0" err="1" smtClean="0">
                <a:solidFill>
                  <a:srgbClr val="C00000"/>
                </a:solidFill>
              </a:rPr>
              <a:t>C2B</a:t>
            </a:r>
            <a:r>
              <a:rPr lang="zh-TW" altLang="en-US" dirty="0" smtClean="0"/>
              <a:t>不像傳統上由商家主導交易行為，而是逆向由消費者要求企業生產符合其需求的產品，或由消費者集體廉價購買。</a:t>
            </a:r>
            <a:endParaRPr lang="en-US" altLang="zh-TW" dirty="0" smtClean="0"/>
          </a:p>
        </p:txBody>
      </p:sp>
    </p:spTree>
    <p:extLst>
      <p:ext uri="{BB962C8B-B14F-4D97-AF65-F5344CB8AC3E}">
        <p14:creationId xmlns:p14="http://schemas.microsoft.com/office/powerpoint/2010/main" val="271386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O2O</a:t>
            </a:r>
            <a:r>
              <a:rPr lang="zh-TW" altLang="en-US" dirty="0"/>
              <a:t>（</a:t>
            </a:r>
            <a:r>
              <a:rPr lang="en-US" altLang="zh-TW" dirty="0"/>
              <a:t>Online to Offline</a:t>
            </a:r>
            <a:r>
              <a:rPr lang="zh-TW" altLang="en-US" dirty="0" smtClean="0"/>
              <a:t>）</a:t>
            </a:r>
            <a:endParaRPr lang="zh-TW" altLang="en-US" dirty="0"/>
          </a:p>
        </p:txBody>
      </p:sp>
      <p:sp>
        <p:nvSpPr>
          <p:cNvPr id="3" name="內容版面配置區 2"/>
          <p:cNvSpPr>
            <a:spLocks noGrp="1"/>
          </p:cNvSpPr>
          <p:nvPr>
            <p:ph idx="1"/>
          </p:nvPr>
        </p:nvSpPr>
        <p:spPr/>
        <p:txBody>
          <a:bodyPr/>
          <a:lstStyle/>
          <a:p>
            <a:r>
              <a:rPr lang="en-US" altLang="zh-TW" dirty="0">
                <a:solidFill>
                  <a:srgbClr val="C00000"/>
                </a:solidFill>
              </a:rPr>
              <a:t>O2O</a:t>
            </a:r>
            <a:r>
              <a:rPr lang="zh-TW" altLang="en-US" dirty="0"/>
              <a:t>（</a:t>
            </a:r>
            <a:r>
              <a:rPr lang="en-US" altLang="zh-TW" dirty="0"/>
              <a:t>Online to Offline</a:t>
            </a:r>
            <a:r>
              <a:rPr lang="zh-TW" altLang="en-US" dirty="0"/>
              <a:t>）</a:t>
            </a:r>
            <a:endParaRPr lang="en-US" altLang="zh-TW" dirty="0"/>
          </a:p>
          <a:p>
            <a:pPr lvl="1"/>
            <a:r>
              <a:rPr lang="zh-TW" altLang="en-US" dirty="0"/>
              <a:t>此種線上到線下的商務模式，就是透過商家線上行銷，帶動使用者到實體店家消費</a:t>
            </a:r>
            <a:r>
              <a:rPr lang="zh-TW" altLang="en-US" dirty="0" smtClean="0"/>
              <a:t>。</a:t>
            </a:r>
            <a:endParaRPr lang="en-US" altLang="zh-TW" dirty="0" smtClean="0"/>
          </a:p>
          <a:p>
            <a:pPr lvl="1"/>
            <a:r>
              <a:rPr lang="zh-TW" altLang="en-US" dirty="0" smtClean="0"/>
              <a:t>此</a:t>
            </a:r>
            <a:r>
              <a:rPr lang="zh-TW" altLang="en-US" dirty="0"/>
              <a:t>種電商模式特別適合需要到店家消費的服務，如餐飲業等。</a:t>
            </a:r>
          </a:p>
          <a:p>
            <a:endParaRPr lang="zh-TW" altLang="en-US" dirty="0"/>
          </a:p>
        </p:txBody>
      </p:sp>
    </p:spTree>
    <p:extLst>
      <p:ext uri="{BB962C8B-B14F-4D97-AF65-F5344CB8AC3E}">
        <p14:creationId xmlns:p14="http://schemas.microsoft.com/office/powerpoint/2010/main" val="745086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C2B</a:t>
            </a:r>
            <a:r>
              <a:rPr lang="zh-TW" altLang="en-US" dirty="0" smtClean="0"/>
              <a:t>（</a:t>
            </a:r>
            <a:r>
              <a:rPr lang="en-US" altLang="zh-TW" dirty="0" smtClean="0"/>
              <a:t>Consumer to Business</a:t>
            </a:r>
            <a:r>
              <a:rPr lang="zh-TW" altLang="en-US" dirty="0" smtClean="0"/>
              <a:t>）</a:t>
            </a:r>
            <a:endParaRPr lang="zh-TW" altLang="en-US" dirty="0"/>
          </a:p>
        </p:txBody>
      </p:sp>
      <p:sp>
        <p:nvSpPr>
          <p:cNvPr id="3" name="內容版面配置區 2"/>
          <p:cNvSpPr>
            <a:spLocks noGrp="1"/>
          </p:cNvSpPr>
          <p:nvPr>
            <p:ph idx="1"/>
          </p:nvPr>
        </p:nvSpPr>
        <p:spPr/>
        <p:txBody>
          <a:bodyPr/>
          <a:lstStyle/>
          <a:p>
            <a:r>
              <a:rPr lang="zh-TW" altLang="en-US" dirty="0" smtClean="0"/>
              <a:t>提供</a:t>
            </a:r>
            <a:r>
              <a:rPr lang="en-US" altLang="zh-TW" dirty="0" smtClean="0"/>
              <a:t>C2B</a:t>
            </a:r>
            <a:r>
              <a:rPr lang="zh-TW" altLang="en-US" dirty="0" smtClean="0"/>
              <a:t>商務平台的臺灣</a:t>
            </a:r>
            <a:r>
              <a:rPr lang="en-US" altLang="zh-TW" dirty="0" smtClean="0"/>
              <a:t>GOMAJI</a:t>
            </a:r>
            <a:r>
              <a:rPr lang="zh-TW" altLang="en-US" dirty="0" smtClean="0"/>
              <a:t>網站</a:t>
            </a:r>
          </a:p>
          <a:p>
            <a:endParaRPr lang="zh-TW"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685" y="2211710"/>
            <a:ext cx="5265585" cy="2466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48070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以「商業模式」分類</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633756050"/>
              </p:ext>
            </p:extLst>
          </p:nvPr>
        </p:nvGraphicFramePr>
        <p:xfrm>
          <a:off x="457200" y="1660525"/>
          <a:ext cx="8229600"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12757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入口網站</a:t>
            </a:r>
            <a:endParaRPr lang="zh-TW" altLang="en-US" dirty="0"/>
          </a:p>
        </p:txBody>
      </p:sp>
      <p:sp>
        <p:nvSpPr>
          <p:cNvPr id="3" name="內容版面配置區 2"/>
          <p:cNvSpPr>
            <a:spLocks noGrp="1"/>
          </p:cNvSpPr>
          <p:nvPr>
            <p:ph idx="1"/>
          </p:nvPr>
        </p:nvSpPr>
        <p:spPr/>
        <p:txBody>
          <a:bodyPr/>
          <a:lstStyle/>
          <a:p>
            <a:r>
              <a:rPr lang="zh-TW" altLang="en-US" dirty="0" smtClean="0"/>
              <a:t>入口網站，顧名思義，是提供一個入口，成為使用者連上網之後第一個登入的網站，讓使用者可以在該網站直接取得各式各樣的網路服務。</a:t>
            </a:r>
            <a:endParaRPr lang="en-US" altLang="zh-TW" dirty="0" smtClean="0"/>
          </a:p>
          <a:p>
            <a:r>
              <a:rPr lang="zh-TW" altLang="en-US" dirty="0" smtClean="0"/>
              <a:t>譬如說搜尋引擎、點選新聞、收發信件、理財投資分析、或者網站分類等超連結服務。</a:t>
            </a:r>
            <a:endParaRPr lang="zh-TW" altLang="en-US" dirty="0"/>
          </a:p>
        </p:txBody>
      </p:sp>
    </p:spTree>
    <p:extLst>
      <p:ext uri="{BB962C8B-B14F-4D97-AF65-F5344CB8AC3E}">
        <p14:creationId xmlns:p14="http://schemas.microsoft.com/office/powerpoint/2010/main" val="32771606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smtClean="0"/>
              <a:t>入口網站</a:t>
            </a:r>
            <a:endParaRPr lang="zh-TW" altLang="en-US" dirty="0"/>
          </a:p>
        </p:txBody>
      </p:sp>
      <p:sp>
        <p:nvSpPr>
          <p:cNvPr id="3" name="內容版面配置區 2"/>
          <p:cNvSpPr>
            <a:spLocks noGrp="1"/>
          </p:cNvSpPr>
          <p:nvPr>
            <p:ph idx="1"/>
          </p:nvPr>
        </p:nvSpPr>
        <p:spPr/>
        <p:txBody>
          <a:bodyPr/>
          <a:lstStyle/>
          <a:p>
            <a:r>
              <a:rPr lang="zh-TW" altLang="en-US" dirty="0" smtClean="0"/>
              <a:t>水平入口網站：提供整合式的介面給使用者。</a:t>
            </a:r>
            <a:endParaRPr lang="en-US" altLang="zh-TW" dirty="0" smtClean="0"/>
          </a:p>
          <a:p>
            <a:pPr lvl="1"/>
            <a:r>
              <a:rPr lang="en-US" altLang="zh-TW" dirty="0" smtClean="0"/>
              <a:t>Google</a:t>
            </a:r>
          </a:p>
          <a:p>
            <a:pPr lvl="1"/>
            <a:r>
              <a:rPr lang="zh-TW" altLang="en-US" dirty="0" smtClean="0"/>
              <a:t>蕃薯藤網站</a:t>
            </a:r>
            <a:endParaRPr lang="en-US" altLang="zh-TW" dirty="0" smtClean="0"/>
          </a:p>
          <a:p>
            <a:pPr lvl="1"/>
            <a:r>
              <a:rPr lang="en-US" altLang="zh-TW" dirty="0" smtClean="0"/>
              <a:t>…</a:t>
            </a:r>
            <a:endParaRPr lang="zh-TW" altLang="en-US" dirty="0" smtClean="0"/>
          </a:p>
        </p:txBody>
      </p:sp>
    </p:spTree>
    <p:extLst>
      <p:ext uri="{BB962C8B-B14F-4D97-AF65-F5344CB8AC3E}">
        <p14:creationId xmlns:p14="http://schemas.microsoft.com/office/powerpoint/2010/main" val="3814363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入口網站</a:t>
            </a:r>
          </a:p>
        </p:txBody>
      </p:sp>
      <p:sp>
        <p:nvSpPr>
          <p:cNvPr id="3" name="內容版面配置區 2"/>
          <p:cNvSpPr>
            <a:spLocks noGrp="1"/>
          </p:cNvSpPr>
          <p:nvPr>
            <p:ph idx="1"/>
          </p:nvPr>
        </p:nvSpPr>
        <p:spPr/>
        <p:txBody>
          <a:bodyPr/>
          <a:lstStyle/>
          <a:p>
            <a:r>
              <a:rPr lang="zh-TW" altLang="en-US" dirty="0"/>
              <a:t>垂直入口網站：指的是專門在某個類型裡提供該類型完整的資訊產品或服務。</a:t>
            </a:r>
            <a:endParaRPr lang="en-US" altLang="zh-TW" dirty="0"/>
          </a:p>
          <a:p>
            <a:pPr lvl="1"/>
            <a:r>
              <a:rPr lang="en-US" altLang="zh-TW" dirty="0"/>
              <a:t>Tom's hardware</a:t>
            </a:r>
            <a:endParaRPr lang="zh-TW" altLang="en-US" dirty="0"/>
          </a:p>
          <a:p>
            <a:endParaRPr lang="zh-TW" altLang="en-US" dirty="0"/>
          </a:p>
        </p:txBody>
      </p:sp>
    </p:spTree>
    <p:extLst>
      <p:ext uri="{BB962C8B-B14F-4D97-AF65-F5344CB8AC3E}">
        <p14:creationId xmlns:p14="http://schemas.microsoft.com/office/powerpoint/2010/main" val="3628230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Tom’s hardware </a:t>
            </a:r>
            <a:endParaRPr lang="zh-TW" altLang="en-US" dirty="0"/>
          </a:p>
        </p:txBody>
      </p:sp>
      <p:sp>
        <p:nvSpPr>
          <p:cNvPr id="3" name="內容版面配置區 2"/>
          <p:cNvSpPr>
            <a:spLocks noGrp="1"/>
          </p:cNvSpPr>
          <p:nvPr>
            <p:ph idx="1"/>
          </p:nvPr>
        </p:nvSpPr>
        <p:spPr/>
        <p:txBody>
          <a:bodyPr/>
          <a:lstStyle/>
          <a:p>
            <a:r>
              <a:rPr lang="zh-TW" altLang="en-US" smtClean="0"/>
              <a:t>想為電腦增加硬體時，可能會先去</a:t>
            </a:r>
            <a:r>
              <a:rPr lang="en-US" altLang="zh-TW" smtClean="0"/>
              <a:t>Tom‘s hardware</a:t>
            </a:r>
            <a:r>
              <a:rPr lang="zh-TW" altLang="en-US" smtClean="0"/>
              <a:t>網站了解目前各類硬體及各家廠牌的資訊。</a:t>
            </a:r>
            <a:endParaRPr lang="zh-TW"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6775" y="2931790"/>
            <a:ext cx="3904441" cy="1838839"/>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441875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15-1 </a:t>
            </a:r>
            <a:r>
              <a:rPr lang="zh-TW" altLang="en-US" dirty="0"/>
              <a:t>電子商務的特性</a:t>
            </a:r>
          </a:p>
        </p:txBody>
      </p:sp>
      <p:sp>
        <p:nvSpPr>
          <p:cNvPr id="3" name="內容版面配置區 2"/>
          <p:cNvSpPr>
            <a:spLocks noGrp="1"/>
          </p:cNvSpPr>
          <p:nvPr>
            <p:ph idx="1"/>
          </p:nvPr>
        </p:nvSpPr>
        <p:spPr/>
        <p:txBody>
          <a:bodyPr/>
          <a:lstStyle/>
          <a:p>
            <a:r>
              <a:rPr lang="zh-TW" altLang="en-US" dirty="0"/>
              <a:t>在網路上從事買賣行為的網路使用者比率，近年中以疫情最嚴重的</a:t>
            </a:r>
            <a:r>
              <a:rPr lang="en-US" altLang="zh-TW" dirty="0"/>
              <a:t>2020</a:t>
            </a:r>
            <a:r>
              <a:rPr lang="zh-TW" altLang="en-US" dirty="0"/>
              <a:t>年之</a:t>
            </a:r>
            <a:r>
              <a:rPr lang="en-US" altLang="zh-TW" dirty="0"/>
              <a:t>72%</a:t>
            </a:r>
            <a:r>
              <a:rPr lang="zh-TW" altLang="en-US" dirty="0"/>
              <a:t>為最高，而到了</a:t>
            </a:r>
            <a:r>
              <a:rPr lang="en-US" altLang="zh-TW" dirty="0"/>
              <a:t>2023</a:t>
            </a:r>
            <a:r>
              <a:rPr lang="zh-TW" altLang="en-US" dirty="0"/>
              <a:t>年仍約有</a:t>
            </a:r>
            <a:r>
              <a:rPr lang="en-US" altLang="zh-TW" dirty="0"/>
              <a:t>6</a:t>
            </a:r>
            <a:r>
              <a:rPr lang="zh-TW" altLang="en-US" dirty="0"/>
              <a:t>成，足見電子商務已經成為多數人的日常。</a:t>
            </a:r>
          </a:p>
          <a:p>
            <a:endParaRPr lang="zh-TW" altLang="en-US" dirty="0"/>
          </a:p>
        </p:txBody>
      </p:sp>
    </p:spTree>
    <p:extLst>
      <p:ext uri="{BB962C8B-B14F-4D97-AF65-F5344CB8AC3E}">
        <p14:creationId xmlns:p14="http://schemas.microsoft.com/office/powerpoint/2010/main" val="2826651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線上零售商</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規模可以大如</a:t>
            </a:r>
            <a:r>
              <a:rPr lang="en-US" altLang="zh-TW" dirty="0" smtClean="0"/>
              <a:t>Amazon.com</a:t>
            </a:r>
            <a:r>
              <a:rPr lang="zh-TW" altLang="en-US" dirty="0" smtClean="0"/>
              <a:t>，也可以小至區域性的小網站。</a:t>
            </a:r>
            <a:endParaRPr lang="en-US" altLang="zh-TW" dirty="0" smtClean="0"/>
          </a:p>
          <a:p>
            <a:r>
              <a:rPr lang="zh-TW" altLang="en-US" dirty="0" smtClean="0"/>
              <a:t>失敗經驗：若品牌缺乏知名度，無法吸引使用者上網站，或者網站設計欠缺人性化及專業化，導致使用者無法迅速完成購物。</a:t>
            </a:r>
            <a:endParaRPr lang="en-US" altLang="zh-TW" dirty="0" smtClean="0"/>
          </a:p>
          <a:p>
            <a:r>
              <a:rPr lang="zh-TW" altLang="en-US" dirty="0" smtClean="0"/>
              <a:t>誠信與快速的服務對線上零售商而言也很重要。</a:t>
            </a:r>
            <a:endParaRPr lang="en-US" altLang="zh-TW" dirty="0" smtClean="0"/>
          </a:p>
        </p:txBody>
      </p:sp>
    </p:spTree>
    <p:extLst>
      <p:ext uri="{BB962C8B-B14F-4D97-AF65-F5344CB8AC3E}">
        <p14:creationId xmlns:p14="http://schemas.microsoft.com/office/powerpoint/2010/main" val="18142103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內容提供者</a:t>
            </a:r>
            <a:endParaRPr lang="zh-TW" altLang="en-US" dirty="0"/>
          </a:p>
        </p:txBody>
      </p:sp>
      <p:sp>
        <p:nvSpPr>
          <p:cNvPr id="3" name="內容版面配置區 2"/>
          <p:cNvSpPr>
            <a:spLocks noGrp="1"/>
          </p:cNvSpPr>
          <p:nvPr>
            <p:ph idx="1"/>
          </p:nvPr>
        </p:nvSpPr>
        <p:spPr/>
        <p:txBody>
          <a:bodyPr>
            <a:normAutofit fontScale="77500" lnSpcReduction="20000"/>
          </a:bodyPr>
          <a:lstStyle/>
          <a:p>
            <a:r>
              <a:rPr lang="zh-TW" altLang="en-US" smtClean="0"/>
              <a:t>內容提供者以提供資訊為其業務。</a:t>
            </a:r>
            <a:endParaRPr lang="en-US" altLang="zh-TW" smtClean="0"/>
          </a:p>
          <a:p>
            <a:r>
              <a:rPr lang="zh-TW" altLang="en-US" smtClean="0"/>
              <a:t>資訊包含各式各樣的智慧財產。</a:t>
            </a:r>
            <a:endParaRPr lang="en-US" altLang="zh-TW" smtClean="0"/>
          </a:p>
          <a:p>
            <a:pPr lvl="1"/>
            <a:r>
              <a:rPr lang="en-US" altLang="zh-TW" smtClean="0"/>
              <a:t>mp3</a:t>
            </a:r>
            <a:r>
              <a:rPr lang="zh-TW" altLang="en-US" smtClean="0"/>
              <a:t>音樂檔案</a:t>
            </a:r>
            <a:endParaRPr lang="en-US" altLang="zh-TW" smtClean="0"/>
          </a:p>
          <a:p>
            <a:pPr lvl="1"/>
            <a:r>
              <a:rPr lang="zh-TW" altLang="en-US" smtClean="0"/>
              <a:t>財經報導</a:t>
            </a:r>
            <a:endParaRPr lang="en-US" altLang="zh-TW" smtClean="0"/>
          </a:p>
          <a:p>
            <a:pPr lvl="1"/>
            <a:r>
              <a:rPr lang="zh-TW" altLang="en-US" smtClean="0"/>
              <a:t>專業分析數據、圖庫、影片</a:t>
            </a:r>
            <a:endParaRPr lang="en-US" altLang="zh-TW" smtClean="0"/>
          </a:p>
          <a:p>
            <a:pPr lvl="1"/>
            <a:r>
              <a:rPr lang="zh-TW" altLang="en-US" smtClean="0"/>
              <a:t>線上算命</a:t>
            </a:r>
            <a:endParaRPr lang="en-US" altLang="zh-TW" smtClean="0"/>
          </a:p>
          <a:p>
            <a:r>
              <a:rPr lang="zh-TW" altLang="en-US" smtClean="0"/>
              <a:t>消費者選取所需的資訊之後付費，即可得到完整內容。</a:t>
            </a:r>
            <a:endParaRPr lang="zh-TW" altLang="en-US" dirty="0"/>
          </a:p>
        </p:txBody>
      </p:sp>
    </p:spTree>
    <p:extLst>
      <p:ext uri="{BB962C8B-B14F-4D97-AF65-F5344CB8AC3E}">
        <p14:creationId xmlns:p14="http://schemas.microsoft.com/office/powerpoint/2010/main" val="945758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內容提供者</a:t>
            </a:r>
          </a:p>
        </p:txBody>
      </p:sp>
      <p:sp>
        <p:nvSpPr>
          <p:cNvPr id="3" name="內容版面配置區 2"/>
          <p:cNvSpPr>
            <a:spLocks noGrp="1"/>
          </p:cNvSpPr>
          <p:nvPr>
            <p:ph idx="1"/>
          </p:nvPr>
        </p:nvSpPr>
        <p:spPr/>
        <p:txBody>
          <a:bodyPr/>
          <a:lstStyle/>
          <a:p>
            <a:r>
              <a:rPr lang="zh-TW" altLang="en-US" dirty="0" smtClean="0"/>
              <a:t>內容提供者範例──美國紐約時報網站</a:t>
            </a:r>
          </a:p>
          <a:p>
            <a:endParaRPr lang="zh-TW" alt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1916705" y="2256715"/>
            <a:ext cx="4732680" cy="2245890"/>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311764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smtClean="0"/>
              <a:t>內容提供者</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數位學習</a:t>
            </a:r>
            <a:endParaRPr lang="en-US" altLang="zh-TW" dirty="0" smtClean="0"/>
          </a:p>
          <a:p>
            <a:pPr lvl="1"/>
            <a:r>
              <a:rPr lang="zh-TW" altLang="en-US" dirty="0" smtClean="0"/>
              <a:t>以數位為學習工具，經由網路取得數位學習教材，進行線上或離線學習。</a:t>
            </a:r>
            <a:endParaRPr lang="en-US" altLang="zh-TW" dirty="0" smtClean="0"/>
          </a:p>
        </p:txBody>
      </p:sp>
    </p:spTree>
    <p:extLst>
      <p:ext uri="{BB962C8B-B14F-4D97-AF65-F5344CB8AC3E}">
        <p14:creationId xmlns:p14="http://schemas.microsoft.com/office/powerpoint/2010/main" val="28567756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內容提供者</a:t>
            </a:r>
          </a:p>
        </p:txBody>
      </p:sp>
      <p:sp>
        <p:nvSpPr>
          <p:cNvPr id="3" name="內容版面配置區 2"/>
          <p:cNvSpPr>
            <a:spLocks noGrp="1"/>
          </p:cNvSpPr>
          <p:nvPr>
            <p:ph idx="1"/>
          </p:nvPr>
        </p:nvSpPr>
        <p:spPr/>
        <p:txBody>
          <a:bodyPr/>
          <a:lstStyle/>
          <a:p>
            <a:r>
              <a:rPr lang="zh-TW" altLang="en-US" dirty="0"/>
              <a:t>由於數位學習的內容是以數位的方式提供，通常會圖文並茂，甚至搭配動畫語音，使得數位教材比紙本教科書更生動有趣而清晰。</a:t>
            </a:r>
            <a:endParaRPr lang="en-US" altLang="zh-TW" dirty="0"/>
          </a:p>
          <a:p>
            <a:r>
              <a:rPr lang="zh-TW" altLang="en-US" dirty="0" smtClean="0"/>
              <a:t>數位學習最大</a:t>
            </a:r>
            <a:r>
              <a:rPr lang="zh-TW" altLang="en-US" dirty="0"/>
              <a:t>好處是不需要到學校，在家上網也能輕鬆學習。</a:t>
            </a:r>
          </a:p>
          <a:p>
            <a:endParaRPr lang="zh-TW" altLang="en-US" dirty="0"/>
          </a:p>
        </p:txBody>
      </p:sp>
    </p:spTree>
    <p:extLst>
      <p:ext uri="{BB962C8B-B14F-4D97-AF65-F5344CB8AC3E}">
        <p14:creationId xmlns:p14="http://schemas.microsoft.com/office/powerpoint/2010/main" val="2055667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內容提供者</a:t>
            </a:r>
          </a:p>
        </p:txBody>
      </p:sp>
      <p:sp>
        <p:nvSpPr>
          <p:cNvPr id="3" name="內容版面配置區 2"/>
          <p:cNvSpPr>
            <a:spLocks noGrp="1"/>
          </p:cNvSpPr>
          <p:nvPr>
            <p:ph idx="1"/>
          </p:nvPr>
        </p:nvSpPr>
        <p:spPr/>
        <p:txBody>
          <a:bodyPr>
            <a:normAutofit/>
          </a:bodyPr>
          <a:lstStyle/>
          <a:p>
            <a:r>
              <a:rPr lang="zh-TW" altLang="en-US" dirty="0" smtClean="0"/>
              <a:t>大規模開放式線上課程（</a:t>
            </a:r>
            <a:r>
              <a:rPr lang="en-US" altLang="zh-TW" dirty="0" smtClean="0"/>
              <a:t>Massive Open Online Courses</a:t>
            </a:r>
            <a:r>
              <a:rPr lang="zh-TW" altLang="en-US" dirty="0" smtClean="0"/>
              <a:t>，簡稱</a:t>
            </a:r>
            <a:r>
              <a:rPr lang="en-US" altLang="zh-TW" dirty="0" smtClean="0"/>
              <a:t>MOOC</a:t>
            </a:r>
            <a:r>
              <a:rPr lang="zh-TW" altLang="en-US" dirty="0" smtClean="0"/>
              <a:t>）。</a:t>
            </a:r>
            <a:endParaRPr lang="en-US" altLang="zh-TW" dirty="0" smtClean="0"/>
          </a:p>
        </p:txBody>
      </p:sp>
    </p:spTree>
    <p:extLst>
      <p:ext uri="{BB962C8B-B14F-4D97-AF65-F5344CB8AC3E}">
        <p14:creationId xmlns:p14="http://schemas.microsoft.com/office/powerpoint/2010/main" val="12398495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內容提供者</a:t>
            </a:r>
          </a:p>
        </p:txBody>
      </p:sp>
      <p:sp>
        <p:nvSpPr>
          <p:cNvPr id="3" name="內容版面配置區 2"/>
          <p:cNvSpPr>
            <a:spLocks noGrp="1"/>
          </p:cNvSpPr>
          <p:nvPr>
            <p:ph idx="1"/>
          </p:nvPr>
        </p:nvSpPr>
        <p:spPr/>
        <p:txBody>
          <a:bodyPr>
            <a:normAutofit fontScale="92500" lnSpcReduction="10000"/>
          </a:bodyPr>
          <a:lstStyle/>
          <a:p>
            <a:r>
              <a:rPr lang="en-US" altLang="zh-TW" dirty="0"/>
              <a:t>MOOC</a:t>
            </a:r>
            <a:r>
              <a:rPr lang="zh-TW" altLang="en-US" dirty="0"/>
              <a:t>的濫觴可從</a:t>
            </a:r>
            <a:r>
              <a:rPr lang="en-US" altLang="zh-TW" dirty="0"/>
              <a:t>2004</a:t>
            </a:r>
            <a:r>
              <a:rPr lang="zh-TW" altLang="en-US" dirty="0"/>
              <a:t>年說起，當時一名孟加拉裔美國人</a:t>
            </a:r>
            <a:r>
              <a:rPr lang="en-US" altLang="zh-TW" dirty="0"/>
              <a:t>Salman Khan</a:t>
            </a:r>
            <a:r>
              <a:rPr lang="zh-TW" altLang="en-US" dirty="0"/>
              <a:t>錄製了很多優秀的英文教學影片，在</a:t>
            </a:r>
            <a:r>
              <a:rPr lang="en-US" altLang="zh-TW" dirty="0"/>
              <a:t>YouTube</a:t>
            </a:r>
            <a:r>
              <a:rPr lang="zh-TW" altLang="en-US" dirty="0"/>
              <a:t>上大受</a:t>
            </a:r>
            <a:r>
              <a:rPr lang="zh-TW" altLang="en-US" dirty="0" smtClean="0"/>
              <a:t>歡迎。</a:t>
            </a:r>
            <a:endParaRPr lang="en-US" altLang="zh-TW" dirty="0" smtClean="0"/>
          </a:p>
          <a:p>
            <a:r>
              <a:rPr lang="zh-TW" altLang="en-US" dirty="0" smtClean="0"/>
              <a:t>他在</a:t>
            </a:r>
            <a:r>
              <a:rPr lang="en-US" altLang="zh-TW" dirty="0"/>
              <a:t>2006</a:t>
            </a:r>
            <a:r>
              <a:rPr lang="zh-TW" altLang="en-US" dirty="0"/>
              <a:t>年</a:t>
            </a:r>
            <a:r>
              <a:rPr lang="zh-TW" altLang="en-US" dirty="0" smtClean="0"/>
              <a:t>成立一個</a:t>
            </a:r>
            <a:r>
              <a:rPr lang="zh-TW" altLang="en-US" dirty="0"/>
              <a:t>非營利的教育機構稱作可汗學院（</a:t>
            </a:r>
            <a:r>
              <a:rPr lang="en-US" altLang="zh-TW" dirty="0"/>
              <a:t>Khan Academy</a:t>
            </a:r>
            <a:r>
              <a:rPr lang="zh-TW" altLang="en-US" dirty="0"/>
              <a:t>），提供軟體平台供每個人自主學習。</a:t>
            </a:r>
          </a:p>
          <a:p>
            <a:endParaRPr lang="zh-TW" altLang="en-US" dirty="0"/>
          </a:p>
        </p:txBody>
      </p:sp>
    </p:spTree>
    <p:extLst>
      <p:ext uri="{BB962C8B-B14F-4D97-AF65-F5344CB8AC3E}">
        <p14:creationId xmlns:p14="http://schemas.microsoft.com/office/powerpoint/2010/main" val="1740749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內容提供者</a:t>
            </a:r>
          </a:p>
        </p:txBody>
      </p:sp>
      <p:sp>
        <p:nvSpPr>
          <p:cNvPr id="3" name="內容版面配置區 2"/>
          <p:cNvSpPr>
            <a:spLocks noGrp="1"/>
          </p:cNvSpPr>
          <p:nvPr>
            <p:ph idx="1"/>
          </p:nvPr>
        </p:nvSpPr>
        <p:spPr/>
        <p:txBody>
          <a:bodyPr/>
          <a:lstStyle/>
          <a:p>
            <a:r>
              <a:rPr lang="zh-TW" altLang="en-US" dirty="0" smtClean="0"/>
              <a:t>大規模開放式線上課程網站範例──</a:t>
            </a:r>
            <a:r>
              <a:rPr lang="en-US" altLang="zh-TW" dirty="0" err="1" smtClean="0"/>
              <a:t>EdX</a:t>
            </a:r>
            <a:r>
              <a:rPr lang="en-US" altLang="zh-TW" dirty="0" smtClean="0"/>
              <a:t> </a:t>
            </a:r>
          </a:p>
          <a:p>
            <a:endParaRPr lang="zh-TW"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2256715"/>
            <a:ext cx="5277980" cy="2491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45280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交易仲介者</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有些網站專門負責幫使用者處理交易或者業務，就稱為交易仲介</a:t>
            </a:r>
            <a:r>
              <a:rPr lang="zh-TW" altLang="en-US" dirty="0"/>
              <a:t>者。</a:t>
            </a:r>
            <a:endParaRPr lang="en-US" altLang="zh-TW" dirty="0" smtClean="0"/>
          </a:p>
          <a:p>
            <a:pPr lvl="1"/>
            <a:r>
              <a:rPr lang="zh-TW" altLang="en-US" dirty="0" smtClean="0"/>
              <a:t>證券公司提供的網站可以讓使用者線上</a:t>
            </a:r>
            <a:r>
              <a:rPr lang="zh-TW" altLang="en-US" dirty="0"/>
              <a:t>下單。</a:t>
            </a:r>
            <a:endParaRPr lang="en-US" altLang="zh-TW" dirty="0" smtClean="0"/>
          </a:p>
          <a:p>
            <a:pPr lvl="1"/>
            <a:r>
              <a:rPr lang="zh-TW" altLang="en-US" dirty="0" smtClean="0"/>
              <a:t>訂票網站專門幫使用者找尋適當的班機訂</a:t>
            </a:r>
            <a:r>
              <a:rPr lang="zh-TW" altLang="en-US" dirty="0"/>
              <a:t>機票。</a:t>
            </a:r>
            <a:endParaRPr lang="en-US" altLang="zh-TW" dirty="0" smtClean="0"/>
          </a:p>
          <a:p>
            <a:pPr lvl="1"/>
            <a:r>
              <a:rPr lang="zh-TW" altLang="en-US" dirty="0" smtClean="0"/>
              <a:t>人力資源網站幫忙找尋</a:t>
            </a:r>
            <a:r>
              <a:rPr lang="zh-TW" altLang="en-US" dirty="0"/>
              <a:t>工作。</a:t>
            </a:r>
          </a:p>
        </p:txBody>
      </p:sp>
    </p:spTree>
    <p:extLst>
      <p:ext uri="{BB962C8B-B14F-4D97-AF65-F5344CB8AC3E}">
        <p14:creationId xmlns:p14="http://schemas.microsoft.com/office/powerpoint/2010/main" val="8204594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交易仲介</a:t>
            </a:r>
            <a:r>
              <a:rPr lang="zh-TW" altLang="en-US" dirty="0" smtClean="0"/>
              <a:t>者範例：</a:t>
            </a:r>
            <a:r>
              <a:rPr lang="en-US" altLang="zh-TW" dirty="0" smtClean="0"/>
              <a:t>104</a:t>
            </a:r>
            <a:r>
              <a:rPr lang="zh-TW" altLang="en-US" dirty="0" smtClean="0"/>
              <a:t>人力銀行</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6635" y="1660399"/>
            <a:ext cx="6536111" cy="2835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1800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電子商務的特性</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973058752"/>
              </p:ext>
            </p:extLst>
          </p:nvPr>
        </p:nvGraphicFramePr>
        <p:xfrm>
          <a:off x="457200" y="1660525"/>
          <a:ext cx="8229600"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05262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市場提供者</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市場提供者提供了一個數位的環境，讓賣方可以展示想賣的物品，買方能夠快速搜尋到想買的物品，以搓合買賣雙方。</a:t>
            </a:r>
            <a:endParaRPr lang="en-US" altLang="zh-TW" dirty="0" smtClean="0"/>
          </a:p>
        </p:txBody>
      </p:sp>
    </p:spTree>
    <p:extLst>
      <p:ext uri="{BB962C8B-B14F-4D97-AF65-F5344CB8AC3E}">
        <p14:creationId xmlns:p14="http://schemas.microsoft.com/office/powerpoint/2010/main" val="6544254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市場提供者</a:t>
            </a:r>
          </a:p>
        </p:txBody>
      </p:sp>
      <p:sp>
        <p:nvSpPr>
          <p:cNvPr id="3" name="內容版面配置區 2"/>
          <p:cNvSpPr>
            <a:spLocks noGrp="1"/>
          </p:cNvSpPr>
          <p:nvPr>
            <p:ph idx="1"/>
          </p:nvPr>
        </p:nvSpPr>
        <p:spPr/>
        <p:txBody>
          <a:bodyPr/>
          <a:lstStyle/>
          <a:p>
            <a:r>
              <a:rPr lang="zh-TW" altLang="en-US" dirty="0"/>
              <a:t>營收來源：</a:t>
            </a:r>
            <a:endParaRPr lang="en-US" altLang="zh-TW" dirty="0"/>
          </a:p>
          <a:p>
            <a:pPr lvl="1"/>
            <a:r>
              <a:rPr lang="zh-TW" altLang="en-US" dirty="0"/>
              <a:t>向賣家收取物品刊登費用。</a:t>
            </a:r>
            <a:endParaRPr lang="en-US" altLang="zh-TW" dirty="0"/>
          </a:p>
          <a:p>
            <a:pPr lvl="1"/>
            <a:r>
              <a:rPr lang="zh-TW" altLang="en-US" dirty="0"/>
              <a:t>針對交易金額收取一定比例的費率。</a:t>
            </a:r>
            <a:endParaRPr lang="en-US" altLang="zh-TW" dirty="0"/>
          </a:p>
          <a:p>
            <a:pPr lvl="1"/>
            <a:r>
              <a:rPr lang="zh-TW" altLang="en-US" dirty="0"/>
              <a:t>針對某些特殊設定收取費用。</a:t>
            </a:r>
            <a:endParaRPr lang="en-US" altLang="zh-TW" dirty="0"/>
          </a:p>
          <a:p>
            <a:endParaRPr lang="zh-TW" altLang="en-US" dirty="0"/>
          </a:p>
        </p:txBody>
      </p:sp>
    </p:spTree>
    <p:extLst>
      <p:ext uri="{BB962C8B-B14F-4D97-AF65-F5344CB8AC3E}">
        <p14:creationId xmlns:p14="http://schemas.microsoft.com/office/powerpoint/2010/main" val="4089403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服務提供者</a:t>
            </a:r>
            <a:endParaRPr lang="zh-TW" altLang="en-US" dirty="0"/>
          </a:p>
        </p:txBody>
      </p:sp>
      <p:sp>
        <p:nvSpPr>
          <p:cNvPr id="3" name="內容版面配置區 2"/>
          <p:cNvSpPr>
            <a:spLocks noGrp="1"/>
          </p:cNvSpPr>
          <p:nvPr>
            <p:ph idx="1"/>
          </p:nvPr>
        </p:nvSpPr>
        <p:spPr/>
        <p:txBody>
          <a:bodyPr/>
          <a:lstStyle/>
          <a:p>
            <a:r>
              <a:rPr lang="en-US" altLang="zh-TW" dirty="0" err="1" smtClean="0"/>
              <a:t>Dropbox</a:t>
            </a:r>
            <a:r>
              <a:rPr lang="zh-TW" altLang="en-US" dirty="0" smtClean="0"/>
              <a:t>網站，提供網路磁碟空間供網友</a:t>
            </a:r>
            <a:r>
              <a:rPr lang="zh-TW" altLang="en-US" dirty="0"/>
              <a:t>使用。</a:t>
            </a:r>
            <a:endParaRPr lang="en-US" altLang="zh-TW" dirty="0" smtClean="0"/>
          </a:p>
          <a:p>
            <a:r>
              <a:rPr lang="zh-TW" altLang="en-US" dirty="0" smtClean="0"/>
              <a:t>此類網站大多提供每個人固定的免費磁碟空間，而企業主可再多付一點錢得到更大的磁碟</a:t>
            </a:r>
            <a:r>
              <a:rPr lang="zh-TW" altLang="en-US" dirty="0"/>
              <a:t>空間。</a:t>
            </a:r>
          </a:p>
        </p:txBody>
      </p:sp>
    </p:spTree>
    <p:extLst>
      <p:ext uri="{BB962C8B-B14F-4D97-AF65-F5344CB8AC3E}">
        <p14:creationId xmlns:p14="http://schemas.microsoft.com/office/powerpoint/2010/main" val="30879353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15-3 </a:t>
            </a:r>
            <a:r>
              <a:rPr lang="zh-TW" altLang="en-US" dirty="0" smtClean="0"/>
              <a:t>電子商務交易安全</a:t>
            </a:r>
            <a:endParaRPr lang="zh-TW" altLang="en-US" dirty="0"/>
          </a:p>
        </p:txBody>
      </p:sp>
      <p:sp>
        <p:nvSpPr>
          <p:cNvPr id="4" name="內容版面配置區 3"/>
          <p:cNvSpPr>
            <a:spLocks noGrp="1"/>
          </p:cNvSpPr>
          <p:nvPr>
            <p:ph idx="1"/>
          </p:nvPr>
        </p:nvSpPr>
        <p:spPr/>
        <p:txBody>
          <a:bodyPr>
            <a:normAutofit/>
          </a:bodyPr>
          <a:lstStyle/>
          <a:p>
            <a:r>
              <a:rPr lang="zh-TW" altLang="en-US" dirty="0" smtClean="0"/>
              <a:t>電子商務的好處實在不勝枚舉，然而，現實生活中電子商務的發展存在諸多限制，並且與一般消費者的購買習慣有些差距，因此傳統的消費行為及商店不可能完全被取代。</a:t>
            </a:r>
            <a:endParaRPr lang="en-US" altLang="zh-TW"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15-3 </a:t>
            </a:r>
            <a:r>
              <a:rPr lang="zh-TW" altLang="en-US" dirty="0"/>
              <a:t>電子商務交易安全</a:t>
            </a:r>
          </a:p>
        </p:txBody>
      </p:sp>
      <p:sp>
        <p:nvSpPr>
          <p:cNvPr id="3" name="內容版面配置區 2"/>
          <p:cNvSpPr>
            <a:spLocks noGrp="1"/>
          </p:cNvSpPr>
          <p:nvPr>
            <p:ph idx="1"/>
          </p:nvPr>
        </p:nvSpPr>
        <p:spPr/>
        <p:txBody>
          <a:bodyPr/>
          <a:lstStyle/>
          <a:p>
            <a:r>
              <a:rPr lang="zh-TW" altLang="en-US" dirty="0"/>
              <a:t>除了在網路商城瀏覽物品時，僅能透過照片而缺少接觸物品的觸感，無法確認商品品質之外，電子商務最讓人怯步的恐怕就是有關交易安全的問題。</a:t>
            </a:r>
          </a:p>
          <a:p>
            <a:endParaRPr lang="zh-TW" altLang="en-US" dirty="0"/>
          </a:p>
        </p:txBody>
      </p:sp>
    </p:spTree>
    <p:extLst>
      <p:ext uri="{BB962C8B-B14F-4D97-AF65-F5344CB8AC3E}">
        <p14:creationId xmlns:p14="http://schemas.microsoft.com/office/powerpoint/2010/main" val="3611507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15-3 </a:t>
            </a:r>
            <a:r>
              <a:rPr lang="zh-TW" altLang="en-US" dirty="0"/>
              <a:t>電子商務交易安全</a:t>
            </a:r>
          </a:p>
        </p:txBody>
      </p:sp>
      <p:sp>
        <p:nvSpPr>
          <p:cNvPr id="3" name="內容版面配置區 2"/>
          <p:cNvSpPr>
            <a:spLocks noGrp="1"/>
          </p:cNvSpPr>
          <p:nvPr>
            <p:ph idx="1"/>
          </p:nvPr>
        </p:nvSpPr>
        <p:spPr/>
        <p:txBody>
          <a:bodyPr>
            <a:normAutofit/>
          </a:bodyPr>
          <a:lstStyle/>
          <a:p>
            <a:r>
              <a:rPr lang="zh-TW" altLang="en-US" dirty="0"/>
              <a:t>交易</a:t>
            </a:r>
            <a:r>
              <a:rPr lang="zh-TW" altLang="en-US" dirty="0" smtClean="0"/>
              <a:t>安全問題</a:t>
            </a:r>
            <a:endParaRPr lang="en-US" altLang="zh-TW" dirty="0" smtClean="0"/>
          </a:p>
          <a:p>
            <a:pPr lvl="1"/>
            <a:r>
              <a:rPr lang="zh-TW" altLang="en-US" dirty="0" smtClean="0"/>
              <a:t>某</a:t>
            </a:r>
            <a:r>
              <a:rPr lang="zh-TW" altLang="en-US" dirty="0"/>
              <a:t>網站的客戶信用卡資訊外流。</a:t>
            </a:r>
          </a:p>
          <a:p>
            <a:pPr lvl="1"/>
            <a:r>
              <a:rPr lang="zh-TW" altLang="en-US" dirty="0" smtClean="0"/>
              <a:t>某網站</a:t>
            </a:r>
            <a:r>
              <a:rPr lang="zh-TW" altLang="en-US" dirty="0"/>
              <a:t>遭駭客入侵搗亂</a:t>
            </a:r>
            <a:r>
              <a:rPr lang="zh-TW" altLang="en-US" dirty="0" smtClean="0"/>
              <a:t>。</a:t>
            </a:r>
            <a:endParaRPr lang="en-US" altLang="zh-TW" dirty="0" smtClean="0"/>
          </a:p>
          <a:p>
            <a:pPr lvl="1"/>
            <a:r>
              <a:rPr lang="zh-TW" altLang="en-US" dirty="0" smtClean="0"/>
              <a:t>仿冒</a:t>
            </a:r>
            <a:r>
              <a:rPr lang="zh-TW" altLang="en-US" dirty="0"/>
              <a:t>知名網站，</a:t>
            </a:r>
            <a:r>
              <a:rPr lang="zh-TW" altLang="en-US" dirty="0" smtClean="0"/>
              <a:t>讓網友在</a:t>
            </a:r>
            <a:r>
              <a:rPr lang="zh-TW" altLang="en-US" dirty="0"/>
              <a:t>該偽站台消費後，信用卡等的客戶資料被</a:t>
            </a:r>
            <a:r>
              <a:rPr lang="zh-TW" altLang="en-US" dirty="0" smtClean="0"/>
              <a:t>取得，作為</a:t>
            </a:r>
            <a:r>
              <a:rPr lang="zh-TW" altLang="en-US" dirty="0"/>
              <a:t>不肖之用</a:t>
            </a:r>
            <a:r>
              <a:rPr lang="zh-TW" altLang="en-US" dirty="0" smtClean="0"/>
              <a:t>。</a:t>
            </a:r>
            <a:endParaRPr lang="zh-TW" altLang="en-US" dirty="0"/>
          </a:p>
        </p:txBody>
      </p:sp>
    </p:spTree>
    <p:extLst>
      <p:ext uri="{BB962C8B-B14F-4D97-AF65-F5344CB8AC3E}">
        <p14:creationId xmlns:p14="http://schemas.microsoft.com/office/powerpoint/2010/main" val="31113914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15-3 </a:t>
            </a:r>
            <a:r>
              <a:rPr lang="zh-TW" altLang="en-US" dirty="0"/>
              <a:t>電子商務交易安全</a:t>
            </a:r>
          </a:p>
        </p:txBody>
      </p:sp>
      <p:sp>
        <p:nvSpPr>
          <p:cNvPr id="3" name="內容版面配置區 2"/>
          <p:cNvSpPr>
            <a:spLocks noGrp="1"/>
          </p:cNvSpPr>
          <p:nvPr>
            <p:ph idx="1"/>
          </p:nvPr>
        </p:nvSpPr>
        <p:spPr/>
        <p:txBody>
          <a:bodyPr/>
          <a:lstStyle/>
          <a:p>
            <a:r>
              <a:rPr lang="zh-TW" altLang="en-US" dirty="0"/>
              <a:t>這些都使社會大眾對於電子商務在客戶隱私機密資料隱私權上的漏洞產生惶恐不</a:t>
            </a:r>
            <a:r>
              <a:rPr lang="zh-TW" altLang="en-US" dirty="0" smtClean="0"/>
              <a:t>信任。</a:t>
            </a:r>
            <a:endParaRPr lang="en-US" altLang="zh-TW" dirty="0" smtClean="0"/>
          </a:p>
          <a:p>
            <a:r>
              <a:rPr lang="zh-TW" altLang="en-US" dirty="0" smtClean="0"/>
              <a:t>因此</a:t>
            </a:r>
            <a:r>
              <a:rPr lang="zh-TW" altLang="en-US" dirty="0"/>
              <a:t>有越來越多的消費者如果在網路上購物，則傾向到便利商店取貨付款，採取不使用信用卡策略避免危及自身權利。</a:t>
            </a:r>
          </a:p>
          <a:p>
            <a:endParaRPr lang="zh-TW" altLang="en-US" dirty="0"/>
          </a:p>
        </p:txBody>
      </p:sp>
    </p:spTree>
    <p:extLst>
      <p:ext uri="{BB962C8B-B14F-4D97-AF65-F5344CB8AC3E}">
        <p14:creationId xmlns:p14="http://schemas.microsoft.com/office/powerpoint/2010/main" val="2009383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15-3 </a:t>
            </a:r>
            <a:r>
              <a:rPr lang="zh-TW" altLang="en-US" smtClean="0"/>
              <a:t>電子商務交易安全</a:t>
            </a:r>
            <a:endParaRPr lang="zh-TW" altLang="en-US" dirty="0"/>
          </a:p>
        </p:txBody>
      </p:sp>
      <p:sp>
        <p:nvSpPr>
          <p:cNvPr id="3" name="內容版面配置區 2"/>
          <p:cNvSpPr>
            <a:spLocks noGrp="1"/>
          </p:cNvSpPr>
          <p:nvPr>
            <p:ph idx="1"/>
          </p:nvPr>
        </p:nvSpPr>
        <p:spPr/>
        <p:txBody>
          <a:bodyPr/>
          <a:lstStyle/>
          <a:p>
            <a:r>
              <a:rPr lang="zh-TW" altLang="en-US" dirty="0" smtClean="0"/>
              <a:t>電子商務所牽扯的層面諸多，從資料本身的保護到社會制度規範與法律伸張，必須相輔相成，多重防範圍堵才能盡可能讓不肖分子無機可趁。</a:t>
            </a:r>
            <a:endParaRPr lang="en-US" altLang="zh-TW" dirty="0" smtClean="0"/>
          </a:p>
        </p:txBody>
      </p:sp>
    </p:spTree>
    <p:extLst>
      <p:ext uri="{BB962C8B-B14F-4D97-AF65-F5344CB8AC3E}">
        <p14:creationId xmlns:p14="http://schemas.microsoft.com/office/powerpoint/2010/main" val="29732940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電子商務環境安全</a:t>
            </a:r>
            <a:endParaRPr lang="zh-TW" altLang="en-US" dirty="0"/>
          </a:p>
        </p:txBody>
      </p:sp>
      <p:sp>
        <p:nvSpPr>
          <p:cNvPr id="2" name="內容版面配置區 1"/>
          <p:cNvSpPr>
            <a:spLocks noGrp="1"/>
          </p:cNvSpPr>
          <p:nvPr>
            <p:ph idx="1"/>
          </p:nvPr>
        </p:nvSpPr>
        <p:spPr/>
        <p:txBody>
          <a:bodyPr>
            <a:normAutofit fontScale="85000" lnSpcReduction="10000"/>
          </a:bodyPr>
          <a:lstStyle/>
          <a:p>
            <a:r>
              <a:rPr lang="zh-TW" altLang="en-US" dirty="0" smtClean="0"/>
              <a:t>網路的虛擬世界，使用信用卡付帳不必經由簽名這道手續，通常只需輸入卡號及信用卡有效期限等制式資訊。</a:t>
            </a:r>
            <a:endParaRPr lang="en-US" altLang="zh-TW" dirty="0" smtClean="0"/>
          </a:p>
          <a:p>
            <a:r>
              <a:rPr lang="zh-TW" altLang="en-US" dirty="0" smtClean="0"/>
              <a:t>信用卡公司為保障客人，如果有人拿竊取的信用卡資料在網站上進行付費，信用卡持有人只需負擔一小筆損失，絕大部分的損失由接受刷卡的網站自行吸收。</a:t>
            </a:r>
            <a:endParaRPr lang="en-US" altLang="zh-TW" dirty="0" smtClean="0"/>
          </a:p>
        </p:txBody>
      </p:sp>
    </p:spTree>
    <p:extLst>
      <p:ext uri="{BB962C8B-B14F-4D97-AF65-F5344CB8AC3E}">
        <p14:creationId xmlns:p14="http://schemas.microsoft.com/office/powerpoint/2010/main" val="2322178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電子商務環境安全</a:t>
            </a:r>
          </a:p>
        </p:txBody>
      </p:sp>
      <p:sp>
        <p:nvSpPr>
          <p:cNvPr id="3" name="內容版面配置區 2"/>
          <p:cNvSpPr>
            <a:spLocks noGrp="1"/>
          </p:cNvSpPr>
          <p:nvPr>
            <p:ph idx="1"/>
          </p:nvPr>
        </p:nvSpPr>
        <p:spPr/>
        <p:txBody>
          <a:bodyPr/>
          <a:lstStyle/>
          <a:p>
            <a:r>
              <a:rPr lang="zh-TW" altLang="en-US" dirty="0"/>
              <a:t>消費者也可能在收到包裹之後，謊稱沒有收到物品，甚至否認自己曾經有過下單的行為，要求網站退錢。</a:t>
            </a:r>
          </a:p>
          <a:p>
            <a:endParaRPr lang="zh-TW" altLang="en-US" dirty="0"/>
          </a:p>
        </p:txBody>
      </p:sp>
    </p:spTree>
    <p:extLst>
      <p:ext uri="{BB962C8B-B14F-4D97-AF65-F5344CB8AC3E}">
        <p14:creationId xmlns:p14="http://schemas.microsoft.com/office/powerpoint/2010/main" val="177453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遍存性</a:t>
            </a:r>
            <a:endParaRPr lang="zh-TW" altLang="en-US" dirty="0"/>
          </a:p>
        </p:txBody>
      </p:sp>
      <p:sp>
        <p:nvSpPr>
          <p:cNvPr id="3" name="內容版面配置區 2"/>
          <p:cNvSpPr>
            <a:spLocks noGrp="1"/>
          </p:cNvSpPr>
          <p:nvPr>
            <p:ph idx="1"/>
          </p:nvPr>
        </p:nvSpPr>
        <p:spPr/>
        <p:txBody>
          <a:bodyPr/>
          <a:lstStyle/>
          <a:p>
            <a:r>
              <a:rPr lang="zh-TW" altLang="en-US" dirty="0" smtClean="0"/>
              <a:t>遍存性：就是不論在哪兒、不論何時，只要有網路，就能夠從事電子商務。</a:t>
            </a:r>
            <a:endParaRPr lang="en-US" altLang="zh-TW" dirty="0" smtClean="0"/>
          </a:p>
          <a:p>
            <a:r>
              <a:rPr lang="zh-TW" altLang="en-US" dirty="0" smtClean="0"/>
              <a:t>消費者能夠在居家中、工作中、車上，或者是在過馬路等紅燈時，都能夠透過網路產生商業行為。</a:t>
            </a:r>
            <a:endParaRPr lang="zh-TW" altLang="en-US" dirty="0"/>
          </a:p>
        </p:txBody>
      </p:sp>
    </p:spTree>
    <p:extLst>
      <p:ext uri="{BB962C8B-B14F-4D97-AF65-F5344CB8AC3E}">
        <p14:creationId xmlns:p14="http://schemas.microsoft.com/office/powerpoint/2010/main" val="6097379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電子商務環境安全</a:t>
            </a:r>
            <a:endParaRPr lang="zh-TW" altLang="en-US" dirty="0"/>
          </a:p>
        </p:txBody>
      </p:sp>
      <p:sp>
        <p:nvSpPr>
          <p:cNvPr id="5" name="內容版面配置區 4"/>
          <p:cNvSpPr>
            <a:spLocks noGrp="1"/>
          </p:cNvSpPr>
          <p:nvPr>
            <p:ph idx="1"/>
          </p:nvPr>
        </p:nvSpPr>
        <p:spPr/>
        <p:txBody>
          <a:bodyPr>
            <a:normAutofit fontScale="85000" lnSpcReduction="10000"/>
          </a:bodyPr>
          <a:lstStyle/>
          <a:p>
            <a:r>
              <a:rPr lang="zh-TW" altLang="en-US" dirty="0" smtClean="0"/>
              <a:t>網際網路的無國界特性是讓商家容易受害的一大因素。</a:t>
            </a:r>
            <a:endParaRPr lang="en-US" altLang="zh-TW" dirty="0" smtClean="0"/>
          </a:p>
          <a:p>
            <a:r>
              <a:rPr lang="zh-TW" altLang="en-US" dirty="0" smtClean="0"/>
              <a:t>許多網站受騙後開始堅持投遞物品之住址須與付費信用卡登記之住址相同，信用卡公司雖然可以幫助確認該資訊，可是針對國外的信用卡持有者卻又無可奈何，更何況網路上購買的商品有可能只是檔案，直接傳輸到付費的使用者電腦而沒有特定送件住址。</a:t>
            </a:r>
          </a:p>
          <a:p>
            <a:endParaRPr lang="zh-TW"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電子商務所可能發生的問題</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1770" y="1582029"/>
            <a:ext cx="4140460" cy="3248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2684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電子商務環境安全</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電子商務的交易安全成了發展中的一大重要環節。</a:t>
            </a:r>
            <a:endParaRPr lang="en-US" altLang="zh-TW" dirty="0" smtClean="0"/>
          </a:p>
          <a:p>
            <a:r>
              <a:rPr lang="zh-TW" altLang="en-US" dirty="0" smtClean="0"/>
              <a:t>美國國家標準與技術局的局長</a:t>
            </a:r>
            <a:r>
              <a:rPr lang="en-US" altLang="zh-TW" dirty="0" smtClean="0"/>
              <a:t>John</a:t>
            </a:r>
            <a:r>
              <a:rPr lang="zh-TW" altLang="en-US" dirty="0" smtClean="0"/>
              <a:t> </a:t>
            </a:r>
            <a:r>
              <a:rPr lang="en-US" altLang="zh-TW" dirty="0" smtClean="0"/>
              <a:t>W. Lyons</a:t>
            </a:r>
            <a:r>
              <a:rPr lang="zh-TW" altLang="en-US" dirty="0" smtClean="0"/>
              <a:t>在國會做證時就表示：「</a:t>
            </a:r>
            <a:r>
              <a:rPr lang="zh-TW" altLang="en-US" dirty="0" smtClean="0">
                <a:solidFill>
                  <a:srgbClr val="0070C0"/>
                </a:solidFill>
              </a:rPr>
              <a:t>電腦密碼學</a:t>
            </a:r>
            <a:r>
              <a:rPr lang="en-US" altLang="zh-TW" dirty="0" smtClean="0">
                <a:solidFill>
                  <a:srgbClr val="0070C0"/>
                </a:solidFill>
              </a:rPr>
              <a:t>(computer</a:t>
            </a:r>
            <a:r>
              <a:rPr lang="zh-TW" altLang="en-US" dirty="0" smtClean="0">
                <a:solidFill>
                  <a:srgbClr val="0070C0"/>
                </a:solidFill>
              </a:rPr>
              <a:t> </a:t>
            </a:r>
            <a:r>
              <a:rPr lang="en-US" altLang="zh-TW" dirty="0" smtClean="0">
                <a:solidFill>
                  <a:srgbClr val="0070C0"/>
                </a:solidFill>
              </a:rPr>
              <a:t>cryptography)</a:t>
            </a:r>
            <a:r>
              <a:rPr lang="zh-TW" altLang="en-US" dirty="0" smtClean="0">
                <a:solidFill>
                  <a:srgbClr val="0070C0"/>
                </a:solidFill>
              </a:rPr>
              <a:t>是發展網際網路電子商務的關鍵技術。</a:t>
            </a:r>
            <a:r>
              <a:rPr lang="zh-TW" altLang="en-US" dirty="0" smtClean="0"/>
              <a:t>」 如果安全性不能被確保，就不可能有蓬勃發展的一天。</a:t>
            </a:r>
            <a:endParaRPr lang="en-US" altLang="zh-TW" dirty="0" smtClean="0"/>
          </a:p>
        </p:txBody>
      </p:sp>
    </p:spTree>
    <p:extLst>
      <p:ext uri="{BB962C8B-B14F-4D97-AF65-F5344CB8AC3E}">
        <p14:creationId xmlns:p14="http://schemas.microsoft.com/office/powerpoint/2010/main" val="37946559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smtClean="0"/>
              <a:t>電子商務環境安全</a:t>
            </a:r>
            <a:endParaRPr lang="zh-TW" altLang="en-US" dirty="0"/>
          </a:p>
        </p:txBody>
      </p:sp>
      <p:sp>
        <p:nvSpPr>
          <p:cNvPr id="2" name="內容版面配置區 1"/>
          <p:cNvSpPr>
            <a:spLocks noGrp="1"/>
          </p:cNvSpPr>
          <p:nvPr>
            <p:ph idx="1"/>
          </p:nvPr>
        </p:nvSpPr>
        <p:spPr/>
        <p:txBody>
          <a:bodyPr/>
          <a:lstStyle/>
          <a:p>
            <a:r>
              <a:rPr lang="zh-TW" altLang="en-US" smtClean="0"/>
              <a:t>電子商務安全可說是技術層面與法律層面環環相扣，甚至跨越國與國之間，必須有共同的規範來打擊網路犯罪。</a:t>
            </a:r>
            <a:endParaRPr lang="zh-TW"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電子商務環境安全</a:t>
            </a:r>
          </a:p>
        </p:txBody>
      </p:sp>
      <p:sp>
        <p:nvSpPr>
          <p:cNvPr id="2" name="內容版面配置區 1"/>
          <p:cNvSpPr>
            <a:spLocks noGrp="1"/>
          </p:cNvSpPr>
          <p:nvPr>
            <p:ph idx="1"/>
          </p:nvPr>
        </p:nvSpPr>
        <p:spPr/>
        <p:txBody>
          <a:bodyPr>
            <a:normAutofit fontScale="92500" lnSpcReduction="10000"/>
          </a:bodyPr>
          <a:lstStyle/>
          <a:p>
            <a:r>
              <a:rPr lang="zh-TW" altLang="en-US" dirty="0" smtClean="0"/>
              <a:t>在真實生活中購物也有風險存在。消費者可能在付費之後發現買到故障或過期的物品；也可能結帳之後的物品遭他人偷竊；更糟糕的是也許外出的途中錢包被扒手給偷走了。</a:t>
            </a:r>
            <a:endParaRPr lang="en-US" altLang="zh-TW" dirty="0" smtClean="0"/>
          </a:p>
          <a:p>
            <a:r>
              <a:rPr lang="zh-TW" altLang="en-US" dirty="0" smtClean="0"/>
              <a:t>對於商家而言，可能收到偽鈔；可能會有小偷夾藏物品在背包；當然也可能遇到搶匪搶劫收銀機。</a:t>
            </a:r>
            <a:endParaRPr lang="zh-TW"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電子商務環境安全</a:t>
            </a:r>
            <a:endParaRPr lang="zh-TW" altLang="en-US" dirty="0"/>
          </a:p>
        </p:txBody>
      </p:sp>
      <p:sp>
        <p:nvSpPr>
          <p:cNvPr id="3" name="內容版面配置區 2"/>
          <p:cNvSpPr>
            <a:spLocks noGrp="1"/>
          </p:cNvSpPr>
          <p:nvPr>
            <p:ph idx="1"/>
          </p:nvPr>
        </p:nvSpPr>
        <p:spPr/>
        <p:txBody>
          <a:bodyPr/>
          <a:lstStyle/>
          <a:p>
            <a:r>
              <a:rPr lang="zh-TW" altLang="en-US" smtClean="0"/>
              <a:t>在虛擬的網路世界裡，所面對的風險與真實世界很多都是一樣的，甚至因為網路的無國界及匿名的特性，更是吸引不肖分子的注意。</a:t>
            </a:r>
            <a:endParaRPr lang="en-US" altLang="zh-TW" smtClean="0"/>
          </a:p>
          <a:p>
            <a:endParaRPr lang="zh-TW" altLang="en-US" dirty="0"/>
          </a:p>
        </p:txBody>
      </p:sp>
    </p:spTree>
    <p:extLst>
      <p:ext uri="{BB962C8B-B14F-4D97-AF65-F5344CB8AC3E}">
        <p14:creationId xmlns:p14="http://schemas.microsoft.com/office/powerpoint/2010/main" val="31514826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電子商務環境安全</a:t>
            </a:r>
          </a:p>
        </p:txBody>
      </p:sp>
      <p:sp>
        <p:nvSpPr>
          <p:cNvPr id="6" name="內容版面配置區 5"/>
          <p:cNvSpPr>
            <a:spLocks noGrp="1"/>
          </p:cNvSpPr>
          <p:nvPr>
            <p:ph idx="1"/>
          </p:nvPr>
        </p:nvSpPr>
        <p:spPr/>
        <p:txBody>
          <a:bodyPr/>
          <a:lstStyle/>
          <a:p>
            <a:r>
              <a:rPr lang="zh-TW" altLang="en-US" dirty="0"/>
              <a:t>從實務上的經驗，一個安全的電子商務環境應有下列幾個特性。</a:t>
            </a:r>
          </a:p>
          <a:p>
            <a:endParaRPr lang="zh-TW" altLang="en-US" dirty="0"/>
          </a:p>
        </p:txBody>
      </p:sp>
      <p:graphicFrame>
        <p:nvGraphicFramePr>
          <p:cNvPr id="4" name="資料庫圖表 3"/>
          <p:cNvGraphicFramePr/>
          <p:nvPr>
            <p:extLst>
              <p:ext uri="{D42A27DB-BD31-4B8C-83A1-F6EECF244321}">
                <p14:modId xmlns:p14="http://schemas.microsoft.com/office/powerpoint/2010/main" val="3151964993"/>
              </p:ext>
            </p:extLst>
          </p:nvPr>
        </p:nvGraphicFramePr>
        <p:xfrm>
          <a:off x="1466655" y="2841780"/>
          <a:ext cx="6525725" cy="1602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950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smtClean="0"/>
              <a:t>完整性</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dirty="0" smtClean="0"/>
              <a:t>完整性是指所有傳輸的資料不會被未經授權者讀取、修改、攔截等。</a:t>
            </a:r>
            <a:endParaRPr lang="en-US" altLang="zh-TW" dirty="0" smtClean="0"/>
          </a:p>
          <a:p>
            <a:r>
              <a:rPr lang="zh-TW" altLang="en-US" dirty="0" smtClean="0"/>
              <a:t>對消費者而言，必須確保在交易中指定收款的對象資料不會被他人攔截竄改後，導致金錢匯入其他帳戶；同時也必須確保消費者收到的匯款帳戶及金額等資料是正確無誤由商家提供的。</a:t>
            </a:r>
            <a:endParaRPr lang="en-US" altLang="zh-TW"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完整性</a:t>
            </a:r>
          </a:p>
        </p:txBody>
      </p:sp>
      <p:sp>
        <p:nvSpPr>
          <p:cNvPr id="3" name="內容版面配置區 2"/>
          <p:cNvSpPr>
            <a:spLocks noGrp="1"/>
          </p:cNvSpPr>
          <p:nvPr>
            <p:ph idx="1"/>
          </p:nvPr>
        </p:nvSpPr>
        <p:spPr/>
        <p:txBody>
          <a:bodyPr/>
          <a:lstStyle/>
          <a:p>
            <a:r>
              <a:rPr lang="zh-TW" altLang="en-US" dirty="0"/>
              <a:t>對網站而言，資料的完整性表示必須確保網站上所呈現的資料是自家提供的，而不是遭駭客入侵變更內容。</a:t>
            </a:r>
          </a:p>
          <a:p>
            <a:endParaRPr lang="zh-TW" altLang="en-US" dirty="0"/>
          </a:p>
        </p:txBody>
      </p:sp>
    </p:spTree>
    <p:extLst>
      <p:ext uri="{BB962C8B-B14F-4D97-AF65-F5344CB8AC3E}">
        <p14:creationId xmlns:p14="http://schemas.microsoft.com/office/powerpoint/2010/main" val="1774072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9353" y="634604"/>
            <a:ext cx="8229600" cy="857250"/>
          </a:xfrm>
        </p:spPr>
        <p:txBody>
          <a:bodyPr/>
          <a:lstStyle/>
          <a:p>
            <a:r>
              <a:rPr lang="zh-TW" altLang="en-US" dirty="0"/>
              <a:t>完整性</a:t>
            </a:r>
          </a:p>
        </p:txBody>
      </p:sp>
      <p:sp>
        <p:nvSpPr>
          <p:cNvPr id="3" name="內容版面配置區 2"/>
          <p:cNvSpPr>
            <a:spLocks noGrp="1"/>
          </p:cNvSpPr>
          <p:nvPr>
            <p:ph idx="1"/>
          </p:nvPr>
        </p:nvSpPr>
        <p:spPr/>
        <p:txBody>
          <a:bodyPr>
            <a:normAutofit/>
          </a:bodyPr>
          <a:lstStyle/>
          <a:p>
            <a:r>
              <a:rPr lang="zh-TW" altLang="en-US" dirty="0" smtClean="0"/>
              <a:t>不論</a:t>
            </a:r>
            <a:r>
              <a:rPr lang="zh-TW" altLang="en-US" dirty="0"/>
              <a:t>是從網站傳給消費者的訊息，或者從消費者傳給網站的資料，都應該確保傳輸內容不被任何未經授權的人士更改，這就是完整性</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29089507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全球市場</a:t>
            </a:r>
            <a:endParaRPr lang="zh-TW" altLang="en-US" dirty="0"/>
          </a:p>
        </p:txBody>
      </p:sp>
      <p:sp>
        <p:nvSpPr>
          <p:cNvPr id="3" name="內容版面配置區 2"/>
          <p:cNvSpPr>
            <a:spLocks noGrp="1"/>
          </p:cNvSpPr>
          <p:nvPr>
            <p:ph idx="1"/>
          </p:nvPr>
        </p:nvSpPr>
        <p:spPr/>
        <p:txBody>
          <a:bodyPr/>
          <a:lstStyle/>
          <a:p>
            <a:r>
              <a:rPr lang="zh-TW" altLang="en-US" smtClean="0"/>
              <a:t>電子商務使交易能夠跨越國界和文化進行。</a:t>
            </a:r>
            <a:endParaRPr lang="en-US" altLang="zh-TW" smtClean="0"/>
          </a:p>
          <a:p>
            <a:r>
              <a:rPr lang="zh-TW" altLang="en-US" smtClean="0"/>
              <a:t>透過網際網路，產業推往其他國家的難度降低，成本變小，只要調整好針對全球潛在消費者的行銷手法，便能擴張自己的市場至世界各個角落。</a:t>
            </a:r>
            <a:endParaRPr lang="zh-TW" altLang="en-US" dirty="0"/>
          </a:p>
        </p:txBody>
      </p:sp>
    </p:spTree>
    <p:extLst>
      <p:ext uri="{BB962C8B-B14F-4D97-AF65-F5344CB8AC3E}">
        <p14:creationId xmlns:p14="http://schemas.microsoft.com/office/powerpoint/2010/main" val="5632123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完整性</a:t>
            </a:r>
          </a:p>
        </p:txBody>
      </p:sp>
      <p:sp>
        <p:nvSpPr>
          <p:cNvPr id="3" name="內容版面配置區 2"/>
          <p:cNvSpPr>
            <a:spLocks noGrp="1"/>
          </p:cNvSpPr>
          <p:nvPr>
            <p:ph idx="1"/>
          </p:nvPr>
        </p:nvSpPr>
        <p:spPr/>
        <p:txBody>
          <a:bodyPr/>
          <a:lstStyle/>
          <a:p>
            <a:r>
              <a:rPr lang="zh-TW" altLang="en-US" dirty="0"/>
              <a:t>架設網站的系統管理者因此必須慎重決定給予權限，越多人擁有修改網站的權限，資訊的完整性必越難確保。</a:t>
            </a:r>
          </a:p>
          <a:p>
            <a:endParaRPr lang="zh-TW" altLang="en-US" dirty="0"/>
          </a:p>
        </p:txBody>
      </p:sp>
    </p:spTree>
    <p:extLst>
      <p:ext uri="{BB962C8B-B14F-4D97-AF65-F5344CB8AC3E}">
        <p14:creationId xmlns:p14="http://schemas.microsoft.com/office/powerpoint/2010/main" val="4161225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smtClean="0"/>
              <a:t>不可否認性</a:t>
            </a:r>
            <a:endParaRPr lang="zh-TW" altLang="en-US" dirty="0"/>
          </a:p>
        </p:txBody>
      </p:sp>
      <p:sp>
        <p:nvSpPr>
          <p:cNvPr id="2" name="內容版面配置區 1"/>
          <p:cNvSpPr>
            <a:spLocks noGrp="1"/>
          </p:cNvSpPr>
          <p:nvPr>
            <p:ph idx="1"/>
          </p:nvPr>
        </p:nvSpPr>
        <p:spPr/>
        <p:txBody>
          <a:bodyPr>
            <a:normAutofit fontScale="85000" lnSpcReduction="10000"/>
          </a:bodyPr>
          <a:lstStyle/>
          <a:p>
            <a:r>
              <a:rPr lang="zh-TW" altLang="en-US" smtClean="0"/>
              <a:t>不可否認性指的是買賣雙方都不能蓄意矇騙或否認自己的行為。</a:t>
            </a:r>
            <a:endParaRPr lang="en-US" altLang="zh-TW" smtClean="0"/>
          </a:p>
          <a:p>
            <a:r>
              <a:rPr lang="zh-TW" altLang="en-US" smtClean="0"/>
              <a:t>由於消費者容易申請到免付費電子信箱，因此可用該電子郵件帳號恣意妄為隨後撇清關係，或散發不實言論，或亂下訂單擾亂，即使商家拒絕接受免付費的郵件，消費者還是可輕易謊稱自己未收到物品或未下訂單等。</a:t>
            </a:r>
            <a:endParaRPr lang="zh-TW" altLang="en-US" dirty="0"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不可否認性</a:t>
            </a:r>
          </a:p>
        </p:txBody>
      </p:sp>
      <p:sp>
        <p:nvSpPr>
          <p:cNvPr id="3" name="內容版面配置區 2"/>
          <p:cNvSpPr>
            <a:spLocks noGrp="1"/>
          </p:cNvSpPr>
          <p:nvPr>
            <p:ph idx="1"/>
          </p:nvPr>
        </p:nvSpPr>
        <p:spPr/>
        <p:txBody>
          <a:bodyPr/>
          <a:lstStyle/>
          <a:p>
            <a:r>
              <a:rPr lang="zh-TW" altLang="en-US" dirty="0"/>
              <a:t>對消費者而言，必須確保網站或收款人不得辯稱未收到金錢，或者謊報已送出物品；同時，對賣方而言，必須確保買方不得隨意否認自己下的訂單，或狡賴以獲利。</a:t>
            </a:r>
          </a:p>
          <a:p>
            <a:endParaRPr lang="zh-TW" altLang="en-US" dirty="0"/>
          </a:p>
        </p:txBody>
      </p:sp>
    </p:spTree>
    <p:extLst>
      <p:ext uri="{BB962C8B-B14F-4D97-AF65-F5344CB8AC3E}">
        <p14:creationId xmlns:p14="http://schemas.microsoft.com/office/powerpoint/2010/main" val="328780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確實</a:t>
            </a:r>
            <a:r>
              <a:rPr lang="zh-TW" altLang="en-US" dirty="0" smtClean="0"/>
              <a:t>性</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確實性是指買賣雙方都能夠認證對方確實是所聲稱的對象。對消費者而言，是必須確保交易的網站不是被他人仿冒，或者蓄意欺騙的網站。</a:t>
            </a:r>
            <a:endParaRPr lang="en-US" altLang="zh-TW"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lstStyle/>
          <a:p>
            <a:r>
              <a:rPr lang="zh-TW" altLang="en-US" dirty="0"/>
              <a:t>由於網域名稱註冊採取先搶先贏制度，因此常出現有心人士故意註冊知名公司之網域名稱，或者註冊類似的網域名稱佔為己有。</a:t>
            </a:r>
          </a:p>
          <a:p>
            <a:endParaRPr lang="zh-TW" altLang="en-US" dirty="0"/>
          </a:p>
        </p:txBody>
      </p:sp>
    </p:spTree>
    <p:extLst>
      <p:ext uri="{BB962C8B-B14F-4D97-AF65-F5344CB8AC3E}">
        <p14:creationId xmlns:p14="http://schemas.microsoft.com/office/powerpoint/2010/main" val="253781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normAutofit/>
          </a:bodyPr>
          <a:lstStyle/>
          <a:p>
            <a:r>
              <a:rPr lang="zh-TW" altLang="en-US" dirty="0"/>
              <a:t>譬如</a:t>
            </a:r>
            <a:r>
              <a:rPr lang="en-US" altLang="zh-TW" dirty="0"/>
              <a:t>ibm.com</a:t>
            </a:r>
            <a:r>
              <a:rPr lang="zh-TW" altLang="en-US" dirty="0"/>
              <a:t>，</a:t>
            </a:r>
            <a:r>
              <a:rPr lang="en-US" altLang="zh-TW" dirty="0" smtClean="0"/>
              <a:t>apple.com</a:t>
            </a:r>
            <a:r>
              <a:rPr lang="zh-TW" altLang="en-US" dirty="0"/>
              <a:t>都曾被人註冊使用，我們稱這些故意以知名公司為網域名稱去註冊的人為「網路蟑螂</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1592395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lstStyle/>
          <a:p>
            <a:r>
              <a:rPr lang="zh-TW" altLang="en-US" dirty="0"/>
              <a:t>這些名稱最後可能是由正牌的公司花錢買回網域名稱使用權，或者以商標法和網路蟑螂</a:t>
            </a:r>
            <a:r>
              <a:rPr lang="zh-TW" altLang="en-US" dirty="0" smtClean="0"/>
              <a:t>抗衡。</a:t>
            </a:r>
            <a:endParaRPr lang="en-US" altLang="zh-TW" dirty="0" smtClean="0"/>
          </a:p>
          <a:p>
            <a:r>
              <a:rPr lang="zh-TW" altLang="en-US" dirty="0" smtClean="0"/>
              <a:t>可是</a:t>
            </a:r>
            <a:r>
              <a:rPr lang="zh-TW" altLang="en-US" dirty="0"/>
              <a:t>這些網路蟑螂也可透過註冊類似的網域名稱，然後成立風格相似的網站，等待粗心的消費者跌入陷阱受騙。</a:t>
            </a:r>
          </a:p>
          <a:p>
            <a:endParaRPr lang="zh-TW" altLang="en-US" dirty="0"/>
          </a:p>
        </p:txBody>
      </p:sp>
    </p:spTree>
    <p:extLst>
      <p:ext uri="{BB962C8B-B14F-4D97-AF65-F5344CB8AC3E}">
        <p14:creationId xmlns:p14="http://schemas.microsoft.com/office/powerpoint/2010/main" val="20418484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normAutofit fontScale="92500" lnSpcReduction="10000"/>
          </a:bodyPr>
          <a:lstStyle/>
          <a:p>
            <a:r>
              <a:rPr lang="zh-TW" altLang="en-US" dirty="0"/>
              <a:t>除了網域名稱類似之外，虛擬世界的網站很多可能只是專為詐財存在，而非真正有販售物品或服務，因此消費者更是要小心求證</a:t>
            </a:r>
            <a:r>
              <a:rPr lang="zh-TW" altLang="en-US" dirty="0" smtClean="0"/>
              <a:t>。</a:t>
            </a:r>
            <a:endParaRPr lang="en-US" altLang="zh-TW" dirty="0" smtClean="0"/>
          </a:p>
          <a:p>
            <a:r>
              <a:rPr lang="zh-TW" altLang="en-US" dirty="0" smtClean="0"/>
              <a:t>對於</a:t>
            </a:r>
            <a:r>
              <a:rPr lang="zh-TW" altLang="en-US" dirty="0"/>
              <a:t>商家而言，由於不需要消費者簽名或現身，因此要達到確認消費者身分自是難度更高，並且消費者也很容易假扮成他人進行消費。</a:t>
            </a:r>
          </a:p>
          <a:p>
            <a:endParaRPr lang="zh-TW" altLang="en-US" dirty="0"/>
          </a:p>
        </p:txBody>
      </p:sp>
    </p:spTree>
    <p:extLst>
      <p:ext uri="{BB962C8B-B14F-4D97-AF65-F5344CB8AC3E}">
        <p14:creationId xmlns:p14="http://schemas.microsoft.com/office/powerpoint/2010/main" val="2427186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機密與隱私</a:t>
            </a:r>
            <a:r>
              <a:rPr lang="zh-TW" altLang="en-US" dirty="0" smtClean="0"/>
              <a:t>性</a:t>
            </a:r>
            <a:endParaRPr lang="zh-TW" altLang="en-US" dirty="0"/>
          </a:p>
        </p:txBody>
      </p:sp>
      <p:sp>
        <p:nvSpPr>
          <p:cNvPr id="2" name="內容版面配置區 1"/>
          <p:cNvSpPr>
            <a:spLocks noGrp="1"/>
          </p:cNvSpPr>
          <p:nvPr>
            <p:ph idx="1"/>
          </p:nvPr>
        </p:nvSpPr>
        <p:spPr/>
        <p:txBody>
          <a:bodyPr>
            <a:normAutofit/>
          </a:bodyPr>
          <a:lstStyle/>
          <a:p>
            <a:r>
              <a:rPr lang="zh-TW" altLang="en-US" dirty="0" smtClean="0"/>
              <a:t>機密性：傳輸訊息只有得到授權的人才能觀看。</a:t>
            </a:r>
            <a:endParaRPr lang="en-US" altLang="zh-TW" dirty="0" smtClean="0"/>
          </a:p>
          <a:p>
            <a:r>
              <a:rPr lang="zh-TW" altLang="en-US" dirty="0" smtClean="0"/>
              <a:t>隱私性：網站能夠充分掌握所有客戶提供的資料，確保客戶資料不會外流。</a:t>
            </a:r>
            <a:endParaRPr lang="en-US" altLang="zh-TW" dirty="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normAutofit/>
          </a:bodyPr>
          <a:lstStyle/>
          <a:p>
            <a:r>
              <a:rPr lang="zh-TW" altLang="en-US" dirty="0"/>
              <a:t>良好的電子商務網站必定有內部資訊政策，以掌管顧客的資料。</a:t>
            </a:r>
            <a:endParaRPr lang="en-US" altLang="zh-TW" dirty="0"/>
          </a:p>
          <a:p>
            <a:r>
              <a:rPr lang="zh-TW" altLang="en-US" dirty="0" smtClean="0"/>
              <a:t>傳統</a:t>
            </a:r>
            <a:r>
              <a:rPr lang="zh-TW" altLang="en-US" dirty="0"/>
              <a:t>觀念裡以為只有信用卡資料才需要特別保護，實際上，客戶的住址電話及電子郵件信箱等等都是必須被保護的資料。</a:t>
            </a:r>
          </a:p>
          <a:p>
            <a:endParaRPr lang="zh-TW" altLang="en-US" dirty="0"/>
          </a:p>
        </p:txBody>
      </p:sp>
    </p:spTree>
    <p:extLst>
      <p:ext uri="{BB962C8B-B14F-4D97-AF65-F5344CB8AC3E}">
        <p14:creationId xmlns:p14="http://schemas.microsoft.com/office/powerpoint/2010/main" val="2544608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全球標準</a:t>
            </a:r>
            <a:endParaRPr lang="zh-TW" altLang="en-US" dirty="0"/>
          </a:p>
        </p:txBody>
      </p:sp>
      <p:sp>
        <p:nvSpPr>
          <p:cNvPr id="3" name="內容版面配置區 2"/>
          <p:cNvSpPr>
            <a:spLocks noGrp="1"/>
          </p:cNvSpPr>
          <p:nvPr>
            <p:ph idx="1"/>
          </p:nvPr>
        </p:nvSpPr>
        <p:spPr/>
        <p:txBody>
          <a:bodyPr/>
          <a:lstStyle/>
          <a:p>
            <a:r>
              <a:rPr lang="zh-TW" altLang="en-US" smtClean="0"/>
              <a:t>由於網際網路的全球統一標準，連帶地使建構在其上的電子商務也有全球的統一標準。</a:t>
            </a:r>
            <a:endParaRPr lang="en-US" altLang="zh-TW" smtClean="0"/>
          </a:p>
          <a:p>
            <a:r>
              <a:rPr lang="zh-TW" altLang="en-US" smtClean="0"/>
              <a:t>全球化標準的電子商務，使得進場的門檻變低，商人只需專注於把商品導入市場，而不必憂心如何解決國與國之間標準不同的差異。</a:t>
            </a:r>
            <a:endParaRPr lang="en-US" altLang="zh-TW" dirty="0" smtClean="0"/>
          </a:p>
        </p:txBody>
      </p:sp>
    </p:spTree>
    <p:extLst>
      <p:ext uri="{BB962C8B-B14F-4D97-AF65-F5344CB8AC3E}">
        <p14:creationId xmlns:p14="http://schemas.microsoft.com/office/powerpoint/2010/main" val="42312924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normAutofit fontScale="92500" lnSpcReduction="10000"/>
          </a:bodyPr>
          <a:lstStyle/>
          <a:p>
            <a:r>
              <a:rPr lang="zh-TW" altLang="en-US" dirty="0"/>
              <a:t>雖然客戶的電子郵件外流看似無大礙，可是卻會造成客戶收到大量的垃圾廣告色情郵件，浪費網路</a:t>
            </a:r>
            <a:r>
              <a:rPr lang="zh-TW" altLang="en-US" dirty="0" smtClean="0"/>
              <a:t>資源，同時</a:t>
            </a:r>
            <a:r>
              <a:rPr lang="zh-TW" altLang="en-US" dirty="0"/>
              <a:t>也造成困擾</a:t>
            </a:r>
            <a:r>
              <a:rPr lang="zh-TW" altLang="en-US" dirty="0" smtClean="0"/>
              <a:t>。</a:t>
            </a:r>
            <a:endParaRPr lang="en-US" altLang="zh-TW" dirty="0" smtClean="0"/>
          </a:p>
          <a:p>
            <a:r>
              <a:rPr lang="zh-TW" altLang="en-US" dirty="0"/>
              <a:t>曾經發生過的銀行網站客戶資訊外流，就使大眾對該家銀行的網路安全印象大打折扣，進一步可能會躊躇不敢與該銀行有金錢往來</a:t>
            </a:r>
            <a:r>
              <a:rPr lang="zh-TW" altLang="en-US" dirty="0" smtClean="0"/>
              <a:t>。</a:t>
            </a:r>
            <a:endParaRPr lang="zh-TW" altLang="en-US" dirty="0"/>
          </a:p>
        </p:txBody>
      </p:sp>
    </p:spTree>
    <p:extLst>
      <p:ext uri="{BB962C8B-B14F-4D97-AF65-F5344CB8AC3E}">
        <p14:creationId xmlns:p14="http://schemas.microsoft.com/office/powerpoint/2010/main" val="10987419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normAutofit/>
          </a:bodyPr>
          <a:lstStyle/>
          <a:p>
            <a:r>
              <a:rPr lang="zh-TW" altLang="en-US" dirty="0" smtClean="0"/>
              <a:t>在</a:t>
            </a:r>
            <a:r>
              <a:rPr lang="zh-TW" altLang="en-US" dirty="0"/>
              <a:t>防內賊方面，必須只給予有必要授權的人相關的讀取客戶資料權限，盡可能避免有不肖員工私下把客戶資料外洩謀取不當利益</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41497686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lstStyle/>
          <a:p>
            <a:r>
              <a:rPr lang="zh-TW" altLang="en-US" dirty="0"/>
              <a:t>除了客戶基本資料之外，客戶的過往消費習慣等等也是有價值資料，網站可以根據消費者過往的消費及興趣，推薦適當的商品給消費者參考，一旦資料外流，同業競爭者必極力推銷，因此這類資料得給予保護。</a:t>
            </a:r>
          </a:p>
          <a:p>
            <a:endParaRPr lang="zh-TW" altLang="en-US" dirty="0"/>
          </a:p>
        </p:txBody>
      </p:sp>
    </p:spTree>
    <p:extLst>
      <p:ext uri="{BB962C8B-B14F-4D97-AF65-F5344CB8AC3E}">
        <p14:creationId xmlns:p14="http://schemas.microsoft.com/office/powerpoint/2010/main" val="24844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可得</a:t>
            </a:r>
            <a:r>
              <a:rPr lang="zh-TW" altLang="en-US" dirty="0" smtClean="0"/>
              <a:t>性</a:t>
            </a:r>
            <a:endParaRPr lang="zh-TW" altLang="en-US" dirty="0"/>
          </a:p>
        </p:txBody>
      </p:sp>
      <p:sp>
        <p:nvSpPr>
          <p:cNvPr id="2" name="內容版面配置區 1"/>
          <p:cNvSpPr>
            <a:spLocks noGrp="1"/>
          </p:cNvSpPr>
          <p:nvPr>
            <p:ph idx="1"/>
          </p:nvPr>
        </p:nvSpPr>
        <p:spPr/>
        <p:txBody>
          <a:bodyPr>
            <a:normAutofit fontScale="92500"/>
          </a:bodyPr>
          <a:lstStyle/>
          <a:p>
            <a:r>
              <a:rPr lang="zh-TW" altLang="en-US" dirty="0" smtClean="0"/>
              <a:t>可得性是為了確保網站能夠正常運作，由於電子商務就像是不夜商城，就算是半夜也可能有消費者想購物，當然也可能有跨國跨越時差的消費者。</a:t>
            </a:r>
            <a:endParaRPr lang="en-US" altLang="zh-TW" dirty="0" smtClean="0"/>
          </a:p>
          <a:p>
            <a:r>
              <a:rPr lang="zh-TW" altLang="en-US" dirty="0" smtClean="0"/>
              <a:t>因此必須時時刻刻確保網站的可得性才能維持業者的信譽。同時也必須確保網站一切正常運作。</a:t>
            </a:r>
            <a:endParaRPr lang="zh-TW" alt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15-4 </a:t>
            </a:r>
            <a:r>
              <a:rPr lang="zh-TW" altLang="en-US" dirty="0"/>
              <a:t>電子商務</a:t>
            </a:r>
            <a:r>
              <a:rPr lang="zh-TW" altLang="en-US" dirty="0" smtClean="0"/>
              <a:t>交易付費機制</a:t>
            </a:r>
            <a:endParaRPr lang="zh-TW" altLang="en-US" dirty="0"/>
          </a:p>
        </p:txBody>
      </p:sp>
      <p:sp>
        <p:nvSpPr>
          <p:cNvPr id="3" name="內容版面配置區 2"/>
          <p:cNvSpPr>
            <a:spLocks noGrp="1"/>
          </p:cNvSpPr>
          <p:nvPr>
            <p:ph idx="1"/>
          </p:nvPr>
        </p:nvSpPr>
        <p:spPr/>
        <p:txBody>
          <a:bodyPr>
            <a:normAutofit/>
          </a:bodyPr>
          <a:lstStyle/>
          <a:p>
            <a:r>
              <a:rPr lang="zh-TW" altLang="en-US" dirty="0"/>
              <a:t>電子商務環境安全是倚靠多層防線來把關，第一道防線自是仰賴科技技術給予保障</a:t>
            </a:r>
            <a:r>
              <a:rPr lang="zh-TW" altLang="en-US" dirty="0" smtClean="0"/>
              <a:t>。</a:t>
            </a:r>
            <a:endParaRPr lang="en-US" altLang="zh-TW" dirty="0" smtClean="0"/>
          </a:p>
        </p:txBody>
      </p:sp>
    </p:spTree>
    <p:extLst>
      <p:ext uri="{BB962C8B-B14F-4D97-AF65-F5344CB8AC3E}">
        <p14:creationId xmlns:p14="http://schemas.microsoft.com/office/powerpoint/2010/main" val="28148138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由於電子商務交易資料必須在整個</a:t>
            </a:r>
            <a:r>
              <a:rPr lang="en-US" altLang="zh-TW" dirty="0"/>
              <a:t>Internet</a:t>
            </a:r>
            <a:r>
              <a:rPr lang="zh-TW" altLang="en-US" dirty="0"/>
              <a:t>上經過多個路由器</a:t>
            </a:r>
            <a:r>
              <a:rPr lang="en-US" altLang="zh-TW" dirty="0"/>
              <a:t>(router)</a:t>
            </a:r>
            <a:r>
              <a:rPr lang="zh-TW" altLang="en-US" dirty="0"/>
              <a:t>和主機才能抵達目的電腦，這與在私有網路</a:t>
            </a:r>
            <a:r>
              <a:rPr lang="en-US" altLang="zh-TW" dirty="0"/>
              <a:t>(private network)</a:t>
            </a:r>
            <a:r>
              <a:rPr lang="zh-TW" altLang="en-US" dirty="0"/>
              <a:t>內牽線使兩台電腦獨佔一條連線的情況非常不同。</a:t>
            </a:r>
          </a:p>
          <a:p>
            <a:endParaRPr lang="zh-TW" altLang="en-US" dirty="0"/>
          </a:p>
        </p:txBody>
      </p:sp>
    </p:spTree>
    <p:extLst>
      <p:ext uri="{BB962C8B-B14F-4D97-AF65-F5344CB8AC3E}">
        <p14:creationId xmlns:p14="http://schemas.microsoft.com/office/powerpoint/2010/main" val="251733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smtClean="0"/>
              <a:t>在</a:t>
            </a:r>
            <a:r>
              <a:rPr lang="en-US" altLang="zh-TW" dirty="0"/>
              <a:t>Internet</a:t>
            </a:r>
            <a:r>
              <a:rPr lang="zh-TW" altLang="en-US" dirty="0"/>
              <a:t>上的每一個環節都有可能使資料被截取，因此最基本的想法便是將</a:t>
            </a:r>
            <a:r>
              <a:rPr lang="zh-TW" altLang="en-US" dirty="0">
                <a:solidFill>
                  <a:srgbClr val="C00000"/>
                </a:solidFill>
              </a:rPr>
              <a:t>資料加密</a:t>
            </a:r>
            <a:r>
              <a:rPr lang="en-US" altLang="zh-TW" dirty="0"/>
              <a:t>(encryption)</a:t>
            </a:r>
            <a:r>
              <a:rPr lang="zh-TW" altLang="en-US" dirty="0"/>
              <a:t>，就算資料被攔截，在不知道解密方式之下，也無法了解傳輸的資料內容</a:t>
            </a:r>
            <a:r>
              <a:rPr lang="zh-TW" altLang="en-US" dirty="0" smtClean="0"/>
              <a:t>。</a:t>
            </a:r>
            <a:endParaRPr lang="zh-TW" altLang="en-US" dirty="0"/>
          </a:p>
        </p:txBody>
      </p:sp>
    </p:spTree>
    <p:extLst>
      <p:ext uri="{BB962C8B-B14F-4D97-AF65-F5344CB8AC3E}">
        <p14:creationId xmlns:p14="http://schemas.microsoft.com/office/powerpoint/2010/main" val="16526763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dirty="0" smtClean="0"/>
              <a:t>電子商務交易付費機制</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網路上的交易，最普遍的是使用信用卡來付費。</a:t>
            </a:r>
            <a:endParaRPr lang="en-US" altLang="zh-TW" dirty="0" smtClean="0"/>
          </a:p>
          <a:p>
            <a:r>
              <a:rPr lang="zh-TW" altLang="en-US" dirty="0" smtClean="0"/>
              <a:t>上網購物時，把想買的東西丟進購物車，要結帳時，點選按鈕就跳出填寫信用卡資料的畫面，依照指示填寫完之後傳送出去，物品就送到家裡。</a:t>
            </a:r>
            <a:endParaRPr lang="en-US" altLang="zh-TW" dirty="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內容版面配置區 3"/>
          <p:cNvSpPr>
            <a:spLocks noGrp="1"/>
          </p:cNvSpPr>
          <p:nvPr>
            <p:ph idx="1"/>
          </p:nvPr>
        </p:nvSpPr>
        <p:spPr/>
        <p:txBody>
          <a:bodyPr>
            <a:normAutofit fontScale="92500" lnSpcReduction="10000"/>
          </a:bodyPr>
          <a:lstStyle/>
          <a:p>
            <a:r>
              <a:rPr lang="zh-TW" altLang="en-US" dirty="0" smtClean="0"/>
              <a:t>網站為接收消費者的信用卡，必須在銀行申請帳戶。</a:t>
            </a:r>
            <a:endParaRPr lang="en-US" altLang="zh-TW" dirty="0" smtClean="0"/>
          </a:p>
          <a:p>
            <a:r>
              <a:rPr lang="zh-TW" altLang="en-US" dirty="0" smtClean="0"/>
              <a:t>當消費者按下確認結帳，在網頁上填寫完信用卡資訊，資料要傳送到網站主機時，啟動之前談過的</a:t>
            </a:r>
            <a:r>
              <a:rPr lang="en-US" altLang="zh-TW" dirty="0" smtClean="0"/>
              <a:t>SSL</a:t>
            </a:r>
            <a:r>
              <a:rPr lang="zh-TW" altLang="en-US" dirty="0" smtClean="0"/>
              <a:t>，建立起一個安全的資訊通道，信用卡資料就在</a:t>
            </a:r>
            <a:r>
              <a:rPr lang="en-US" altLang="zh-TW" dirty="0" smtClean="0"/>
              <a:t>SSL</a:t>
            </a:r>
            <a:r>
              <a:rPr lang="zh-TW" altLang="en-US" dirty="0" smtClean="0"/>
              <a:t>的保護下傳送到網站。</a:t>
            </a:r>
            <a:endParaRPr lang="en-US" altLang="zh-TW" dirty="0"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內容版面配置區 3"/>
          <p:cNvSpPr>
            <a:spLocks noGrp="1"/>
          </p:cNvSpPr>
          <p:nvPr>
            <p:ph idx="1"/>
          </p:nvPr>
        </p:nvSpPr>
        <p:spPr/>
        <p:txBody>
          <a:bodyPr>
            <a:normAutofit lnSpcReduction="10000"/>
          </a:bodyPr>
          <a:lstStyle/>
          <a:p>
            <a:r>
              <a:rPr lang="zh-TW" altLang="en-US" dirty="0" smtClean="0"/>
              <a:t>網站接收到信用卡資訊之後，聯絡</a:t>
            </a:r>
            <a:r>
              <a:rPr lang="zh-TW" altLang="en-US" dirty="0" smtClean="0">
                <a:solidFill>
                  <a:srgbClr val="C00000"/>
                </a:solidFill>
              </a:rPr>
              <a:t>交換中心</a:t>
            </a:r>
            <a:r>
              <a:rPr lang="en-US" altLang="zh-TW" dirty="0" smtClean="0"/>
              <a:t>(clearinghouse)</a:t>
            </a:r>
            <a:r>
              <a:rPr lang="zh-TW" altLang="en-US" dirty="0" smtClean="0"/>
              <a:t>，票券交易所是各家發卡銀行的中間媒介，負責聯絡發卡銀行驗證信用卡資訊，一旦通過認證，發卡銀行就會從消費者戶頭裡扣款至網站的銀行戶頭。最後，這筆帳會跟隨著信用卡帳單而來。</a:t>
            </a:r>
            <a:endParaRPr lang="zh-TW" altLang="en-US" dirty="0"/>
          </a:p>
        </p:txBody>
      </p:sp>
    </p:spTree>
    <p:extLst>
      <p:ext uri="{BB962C8B-B14F-4D97-AF65-F5344CB8AC3E}">
        <p14:creationId xmlns:p14="http://schemas.microsoft.com/office/powerpoint/2010/main" val="1404600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全球標準</a:t>
            </a:r>
            <a:endParaRPr lang="zh-TW" altLang="en-US" dirty="0"/>
          </a:p>
        </p:txBody>
      </p:sp>
      <p:sp>
        <p:nvSpPr>
          <p:cNvPr id="3" name="內容版面配置區 2"/>
          <p:cNvSpPr>
            <a:spLocks noGrp="1"/>
          </p:cNvSpPr>
          <p:nvPr>
            <p:ph idx="1"/>
          </p:nvPr>
        </p:nvSpPr>
        <p:spPr/>
        <p:txBody>
          <a:bodyPr/>
          <a:lstStyle/>
          <a:p>
            <a:r>
              <a:rPr lang="zh-TW" altLang="en-US" smtClean="0"/>
              <a:t>由於資訊容易取得，使得價格得以透明化，減少了資訊不對等的情況，也使消費者有機會以更低廉的價錢購得所要的商品。</a:t>
            </a:r>
          </a:p>
          <a:p>
            <a:endParaRPr lang="zh-TW" altLang="en-US" dirty="0"/>
          </a:p>
        </p:txBody>
      </p:sp>
    </p:spTree>
    <p:extLst>
      <p:ext uri="{BB962C8B-B14F-4D97-AF65-F5344CB8AC3E}">
        <p14:creationId xmlns:p14="http://schemas.microsoft.com/office/powerpoint/2010/main" val="24492446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2" cstate="print"/>
          <a:stretch>
            <a:fillRect/>
          </a:stretch>
        </p:blipFill>
        <p:spPr>
          <a:xfrm>
            <a:off x="2139700" y="1491854"/>
            <a:ext cx="4770530" cy="2699116"/>
          </a:xfrm>
        </p:spPr>
      </p:pic>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矩形 3"/>
          <p:cNvSpPr/>
          <p:nvPr/>
        </p:nvSpPr>
        <p:spPr>
          <a:xfrm>
            <a:off x="2816805" y="4477970"/>
            <a:ext cx="3416320"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使用信用卡在網路上付費的機制</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整個過程看似完備，實際上仔細檢驗，仍有許多不方便與不安全的地方。</a:t>
            </a:r>
            <a:endParaRPr lang="en-US" altLang="zh-TW" dirty="0" smtClean="0"/>
          </a:p>
          <a:p>
            <a:r>
              <a:rPr lang="zh-TW" altLang="en-US" dirty="0" smtClean="0"/>
              <a:t>首先，網站與消費者均無法完整確認對方的身分。</a:t>
            </a:r>
            <a:endParaRPr lang="en-US" altLang="zh-TW" dirty="0" smtClean="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也許網站其實是一個犯罪集團，假借電子商務的名義兜售物品，實際上則進行信用卡資料收集的動作</a:t>
            </a:r>
            <a:r>
              <a:rPr lang="zh-TW" altLang="en-US" dirty="0" smtClean="0"/>
              <a:t>。</a:t>
            </a:r>
            <a:endParaRPr lang="en-US" altLang="zh-TW" dirty="0" smtClean="0"/>
          </a:p>
          <a:p>
            <a:r>
              <a:rPr lang="zh-TW" altLang="en-US" dirty="0" smtClean="0"/>
              <a:t>另一方面</a:t>
            </a:r>
            <a:r>
              <a:rPr lang="zh-TW" altLang="en-US" dirty="0"/>
              <a:t>，消費者也可能拿著偷拐搶騙而來的信用卡資料在網路上血拼。</a:t>
            </a:r>
          </a:p>
          <a:p>
            <a:endParaRPr lang="zh-TW" altLang="en-US" dirty="0"/>
          </a:p>
        </p:txBody>
      </p:sp>
    </p:spTree>
    <p:extLst>
      <p:ext uri="{BB962C8B-B14F-4D97-AF65-F5344CB8AC3E}">
        <p14:creationId xmlns:p14="http://schemas.microsoft.com/office/powerpoint/2010/main" val="34130654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a:bodyPr>
          <a:lstStyle/>
          <a:p>
            <a:r>
              <a:rPr lang="zh-TW" altLang="en-US" dirty="0" smtClean="0"/>
              <a:t>由於</a:t>
            </a:r>
            <a:r>
              <a:rPr lang="zh-TW" altLang="en-US" dirty="0"/>
              <a:t>缺乏不可否認性，消費者也可在事後後悔之餘，不承認自己有過下單的行為，拒絕給付帳單，甚至收到物品之後還面不改色的予以否認</a:t>
            </a:r>
            <a:r>
              <a:rPr lang="zh-TW" altLang="en-US" dirty="0" smtClean="0"/>
              <a:t>。</a:t>
            </a:r>
            <a:endParaRPr lang="en-US" altLang="zh-TW" dirty="0" smtClean="0"/>
          </a:p>
        </p:txBody>
      </p:sp>
    </p:spTree>
    <p:extLst>
      <p:ext uri="{BB962C8B-B14F-4D97-AF65-F5344CB8AC3E}">
        <p14:creationId xmlns:p14="http://schemas.microsoft.com/office/powerpoint/2010/main" val="5779191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為改善信用卡的缺失，國際上兩大發卡集團，</a:t>
            </a:r>
            <a:r>
              <a:rPr lang="en-US" altLang="zh-TW" dirty="0"/>
              <a:t>MasterCard</a:t>
            </a:r>
            <a:r>
              <a:rPr lang="zh-TW" altLang="en-US" dirty="0"/>
              <a:t>及</a:t>
            </a:r>
            <a:r>
              <a:rPr lang="en-US" altLang="zh-TW" dirty="0"/>
              <a:t>Visa</a:t>
            </a:r>
            <a:r>
              <a:rPr lang="zh-TW" altLang="en-US" dirty="0"/>
              <a:t>聯合</a:t>
            </a:r>
            <a:r>
              <a:rPr lang="en-US" altLang="zh-TW" dirty="0"/>
              <a:t>IBM</a:t>
            </a:r>
            <a:r>
              <a:rPr lang="zh-TW" altLang="en-US" dirty="0"/>
              <a:t>等公司推出</a:t>
            </a:r>
            <a:r>
              <a:rPr lang="zh-TW" altLang="en-US" dirty="0">
                <a:solidFill>
                  <a:srgbClr val="C00000"/>
                </a:solidFill>
              </a:rPr>
              <a:t>電子安全交易機制</a:t>
            </a:r>
            <a:r>
              <a:rPr lang="en-US" altLang="zh-TW" dirty="0"/>
              <a:t>(Secure Electronic Transaction protocol</a:t>
            </a:r>
            <a:r>
              <a:rPr lang="zh-TW" altLang="en-US" dirty="0"/>
              <a:t>；</a:t>
            </a:r>
            <a:r>
              <a:rPr lang="en-US" altLang="zh-TW" dirty="0"/>
              <a:t>SET)</a:t>
            </a:r>
            <a:r>
              <a:rPr lang="zh-TW" altLang="en-US" dirty="0"/>
              <a:t>。</a:t>
            </a:r>
          </a:p>
          <a:p>
            <a:endParaRPr lang="zh-TW" altLang="en-US" dirty="0"/>
          </a:p>
        </p:txBody>
      </p:sp>
    </p:spTree>
    <p:extLst>
      <p:ext uri="{BB962C8B-B14F-4D97-AF65-F5344CB8AC3E}">
        <p14:creationId xmlns:p14="http://schemas.microsoft.com/office/powerpoint/2010/main" val="5136925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dirty="0"/>
              <a:t>電子商務交易付費機制</a:t>
            </a:r>
          </a:p>
        </p:txBody>
      </p:sp>
      <p:sp>
        <p:nvSpPr>
          <p:cNvPr id="2" name="內容版面配置區 1"/>
          <p:cNvSpPr>
            <a:spLocks noGrp="1"/>
          </p:cNvSpPr>
          <p:nvPr>
            <p:ph idx="1"/>
          </p:nvPr>
        </p:nvSpPr>
        <p:spPr/>
        <p:txBody>
          <a:bodyPr>
            <a:normAutofit/>
          </a:bodyPr>
          <a:lstStyle/>
          <a:p>
            <a:r>
              <a:rPr lang="en-US" altLang="zh-TW" dirty="0"/>
              <a:t>SET</a:t>
            </a:r>
            <a:r>
              <a:rPr lang="zh-TW" altLang="en-US" dirty="0"/>
              <a:t>除了確保傳輸資料安全之外，最重要的是要解決身分認證以及確保不可否認性，透過消費者授權確認進行交易，就不能從而否認交易不存在</a:t>
            </a:r>
            <a:r>
              <a:rPr lang="zh-TW" altLang="en-US" dirty="0" smtClean="0"/>
              <a:t>。</a:t>
            </a:r>
            <a:endParaRPr lang="en-US" altLang="zh-TW" dirty="0" smtClean="0"/>
          </a:p>
        </p:txBody>
      </p:sp>
    </p:spTree>
    <p:extLst>
      <p:ext uri="{BB962C8B-B14F-4D97-AF65-F5344CB8AC3E}">
        <p14:creationId xmlns:p14="http://schemas.microsoft.com/office/powerpoint/2010/main" val="353713506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lstStyle/>
          <a:p>
            <a:r>
              <a:rPr lang="en-US" altLang="zh-TW" dirty="0"/>
              <a:t>SET</a:t>
            </a:r>
            <a:r>
              <a:rPr lang="zh-TW" altLang="en-US" dirty="0"/>
              <a:t>基本上仍是使用信用卡付費，但是特別加強買賣雙方的認證及隱私保密部分，而其採用的技術幾乎是整合了前述的種種，包括對稱性加密、公鑰加密來產生數位信封，採用數位簽章來作憑證，透過認證中心來予以授權認證。</a:t>
            </a:r>
          </a:p>
          <a:p>
            <a:endParaRPr lang="zh-TW" altLang="en-US" dirty="0"/>
          </a:p>
        </p:txBody>
      </p:sp>
    </p:spTree>
    <p:extLst>
      <p:ext uri="{BB962C8B-B14F-4D97-AF65-F5344CB8AC3E}">
        <p14:creationId xmlns:p14="http://schemas.microsoft.com/office/powerpoint/2010/main" val="146141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68" y="1683840"/>
            <a:ext cx="5421364" cy="3108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矩形 3"/>
          <p:cNvSpPr/>
          <p:nvPr/>
        </p:nvSpPr>
        <p:spPr>
          <a:xfrm>
            <a:off x="7192032" y="1694153"/>
            <a:ext cx="150759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smtClean="0">
                <a:solidFill>
                  <a:schemeClr val="bg1"/>
                </a:solidFill>
                <a:latin typeface="微軟正黑體" pitchFamily="34" charset="-120"/>
                <a:ea typeface="微軟正黑體" pitchFamily="34" charset="-120"/>
              </a:rPr>
              <a:t>SET</a:t>
            </a:r>
            <a:r>
              <a:rPr lang="zh-TW" altLang="en-US" b="1" dirty="0" smtClean="0">
                <a:solidFill>
                  <a:schemeClr val="bg1"/>
                </a:solidFill>
                <a:latin typeface="微軟正黑體" pitchFamily="34" charset="-120"/>
                <a:ea typeface="微軟正黑體" pitchFamily="34" charset="-120"/>
              </a:rPr>
              <a:t>交易機制</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採用</a:t>
            </a:r>
            <a:r>
              <a:rPr lang="en-US" altLang="zh-TW" dirty="0" smtClean="0"/>
              <a:t>SET</a:t>
            </a:r>
            <a:r>
              <a:rPr lang="zh-TW" altLang="en-US" dirty="0" smtClean="0"/>
              <a:t>時，</a:t>
            </a:r>
            <a:r>
              <a:rPr lang="en-US" altLang="zh-TW" dirty="0" smtClean="0"/>
              <a:t>Alice (</a:t>
            </a:r>
            <a:r>
              <a:rPr lang="zh-TW" altLang="en-US" dirty="0" smtClean="0"/>
              <a:t>顧客</a:t>
            </a:r>
            <a:r>
              <a:rPr lang="en-US" altLang="zh-TW" dirty="0" smtClean="0"/>
              <a:t>)</a:t>
            </a:r>
            <a:r>
              <a:rPr lang="zh-TW" altLang="en-US" dirty="0" smtClean="0"/>
              <a:t>的電腦首先利用雜湊函數計算交易資料</a:t>
            </a:r>
            <a:r>
              <a:rPr lang="en-US" altLang="zh-TW" dirty="0" smtClean="0"/>
              <a:t>(</a:t>
            </a:r>
            <a:r>
              <a:rPr lang="zh-TW" altLang="en-US" dirty="0" smtClean="0"/>
              <a:t>包含訂購資料以及付款資料</a:t>
            </a:r>
            <a:r>
              <a:rPr lang="en-US" altLang="zh-TW" dirty="0" smtClean="0"/>
              <a:t>)</a:t>
            </a:r>
            <a:r>
              <a:rPr lang="zh-TW" altLang="en-US" dirty="0" smtClean="0"/>
              <a:t>的訊息摘要，然後使用</a:t>
            </a:r>
            <a:r>
              <a:rPr lang="en-US" altLang="zh-TW" dirty="0" smtClean="0"/>
              <a:t>Alice</a:t>
            </a:r>
            <a:r>
              <a:rPr lang="zh-TW" altLang="en-US" dirty="0" smtClean="0"/>
              <a:t>的私鑰加以簽章。</a:t>
            </a:r>
            <a:endParaRPr lang="en-US" altLang="zh-TW" dirty="0"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之後</a:t>
            </a:r>
            <a:r>
              <a:rPr lang="en-US" altLang="zh-TW" dirty="0"/>
              <a:t>Alice</a:t>
            </a:r>
            <a:r>
              <a:rPr lang="zh-TW" altLang="en-US" dirty="0"/>
              <a:t>的電腦隨機產生一對稱式金鑰，將交易資料、</a:t>
            </a:r>
            <a:r>
              <a:rPr lang="en-US" altLang="zh-TW" dirty="0"/>
              <a:t>Alice</a:t>
            </a:r>
            <a:r>
              <a:rPr lang="zh-TW" altLang="en-US" dirty="0"/>
              <a:t>的數位簽章和憑證以對稱式金鑰加密產生密文，再使用</a:t>
            </a:r>
            <a:r>
              <a:rPr lang="en-US" altLang="zh-TW" dirty="0"/>
              <a:t>Bob (</a:t>
            </a:r>
            <a:r>
              <a:rPr lang="zh-TW" altLang="en-US" dirty="0"/>
              <a:t>商店</a:t>
            </a:r>
            <a:r>
              <a:rPr lang="en-US" altLang="zh-TW" dirty="0"/>
              <a:t>)</a:t>
            </a:r>
            <a:r>
              <a:rPr lang="zh-TW" altLang="en-US" dirty="0"/>
              <a:t>的公開金鑰針對對稱式金鑰加密，以數位信封方式傳送資料給</a:t>
            </a:r>
            <a:r>
              <a:rPr lang="en-US" altLang="zh-TW" dirty="0"/>
              <a:t>Bob</a:t>
            </a:r>
            <a:r>
              <a:rPr lang="zh-TW" altLang="en-US" dirty="0"/>
              <a:t>。</a:t>
            </a:r>
          </a:p>
          <a:p>
            <a:endParaRPr lang="zh-TW" altLang="en-US" dirty="0"/>
          </a:p>
        </p:txBody>
      </p:sp>
    </p:spTree>
    <p:extLst>
      <p:ext uri="{BB962C8B-B14F-4D97-AF65-F5344CB8AC3E}">
        <p14:creationId xmlns:p14="http://schemas.microsoft.com/office/powerpoint/2010/main" val="205662398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2434</TotalTime>
  <Words>6288</Words>
  <Application>Microsoft Office PowerPoint</Application>
  <PresentationFormat>如螢幕大小 (16:9)</PresentationFormat>
  <Paragraphs>409</Paragraphs>
  <Slides>145</Slides>
  <Notes>4</Notes>
  <HiddenSlides>0</HiddenSlides>
  <MMClips>0</MMClips>
  <ScaleCrop>false</ScaleCrop>
  <HeadingPairs>
    <vt:vector size="4" baseType="variant">
      <vt:variant>
        <vt:lpstr>佈景主題</vt:lpstr>
      </vt:variant>
      <vt:variant>
        <vt:i4>1</vt:i4>
      </vt:variant>
      <vt:variant>
        <vt:lpstr>投影片標題</vt:lpstr>
      </vt:variant>
      <vt:variant>
        <vt:i4>145</vt:i4>
      </vt:variant>
    </vt:vector>
  </HeadingPairs>
  <TitlesOfParts>
    <vt:vector size="146" baseType="lpstr">
      <vt:lpstr>Office 佈景主題</vt:lpstr>
      <vt:lpstr>電子商務</vt:lpstr>
      <vt:lpstr>15-1 電子商務的特性</vt:lpstr>
      <vt:lpstr>15-1 電子商務的特性</vt:lpstr>
      <vt:lpstr>15-1 電子商務的特性</vt:lpstr>
      <vt:lpstr>電子商務的特性</vt:lpstr>
      <vt:lpstr>遍存性</vt:lpstr>
      <vt:lpstr>全球市場</vt:lpstr>
      <vt:lpstr>全球標準</vt:lpstr>
      <vt:lpstr>全球標準</vt:lpstr>
      <vt:lpstr>互動與多元資訊</vt:lpstr>
      <vt:lpstr>互動與多元資訊</vt:lpstr>
      <vt:lpstr>互動與多元資訊</vt:lpstr>
      <vt:lpstr>資訊密集</vt:lpstr>
      <vt:lpstr>個人化與客製化</vt:lpstr>
      <vt:lpstr>個人化與客製化</vt:lpstr>
      <vt:lpstr>15-2 電子商務的種類</vt:lpstr>
      <vt:lpstr>15-2 電子商務的種類</vt:lpstr>
      <vt:lpstr>15-2 電子商務的種類</vt:lpstr>
      <vt:lpstr>15-2 電子商務的種類</vt:lpstr>
      <vt:lpstr>15-2 電子商務的種類</vt:lpstr>
      <vt:lpstr>PowerPoint 簡報</vt:lpstr>
      <vt:lpstr>以「交易對象」分類</vt:lpstr>
      <vt:lpstr>B2C（Business to Consumer） </vt:lpstr>
      <vt:lpstr>B2C（Business to Consumer） </vt:lpstr>
      <vt:lpstr>B2B（Business to Business）</vt:lpstr>
      <vt:lpstr>B2B（Business to Business）</vt:lpstr>
      <vt:lpstr>B2B（Business to Business）</vt:lpstr>
      <vt:lpstr>PowerPoint 簡報</vt:lpstr>
      <vt:lpstr>C2C（Consumer to Consumer） </vt:lpstr>
      <vt:lpstr>C2C（Consumer to Consumer） </vt:lpstr>
      <vt:lpstr>C2C（Consumer to Consumer） </vt:lpstr>
      <vt:lpstr>C2B（Consumer to Business）</vt:lpstr>
      <vt:lpstr>O2O（Online to Offline）</vt:lpstr>
      <vt:lpstr>C2B（Consumer to Business）</vt:lpstr>
      <vt:lpstr>以「商業模式」分類</vt:lpstr>
      <vt:lpstr>入口網站</vt:lpstr>
      <vt:lpstr>入口網站</vt:lpstr>
      <vt:lpstr>入口網站</vt:lpstr>
      <vt:lpstr>Tom’s hardware </vt:lpstr>
      <vt:lpstr>線上零售商</vt:lpstr>
      <vt:lpstr>內容提供者</vt:lpstr>
      <vt:lpstr>內容提供者</vt:lpstr>
      <vt:lpstr>內容提供者</vt:lpstr>
      <vt:lpstr>內容提供者</vt:lpstr>
      <vt:lpstr>內容提供者</vt:lpstr>
      <vt:lpstr>內容提供者</vt:lpstr>
      <vt:lpstr>內容提供者</vt:lpstr>
      <vt:lpstr>交易仲介者</vt:lpstr>
      <vt:lpstr>交易仲介者範例：104人力銀行</vt:lpstr>
      <vt:lpstr>市場提供者</vt:lpstr>
      <vt:lpstr>市場提供者</vt:lpstr>
      <vt:lpstr>服務提供者</vt:lpstr>
      <vt:lpstr>15-3 電子商務交易安全</vt:lpstr>
      <vt:lpstr>15-3 電子商務交易安全</vt:lpstr>
      <vt:lpstr>15-3 電子商務交易安全</vt:lpstr>
      <vt:lpstr>15-3 電子商務交易安全</vt:lpstr>
      <vt:lpstr>15-3 電子商務交易安全</vt:lpstr>
      <vt:lpstr>電子商務環境安全</vt:lpstr>
      <vt:lpstr>電子商務環境安全</vt:lpstr>
      <vt:lpstr>電子商務環境安全</vt:lpstr>
      <vt:lpstr>電子商務所可能發生的問題</vt:lpstr>
      <vt:lpstr>電子商務環境安全</vt:lpstr>
      <vt:lpstr>電子商務環境安全</vt:lpstr>
      <vt:lpstr>電子商務環境安全</vt:lpstr>
      <vt:lpstr>電子商務環境安全</vt:lpstr>
      <vt:lpstr>電子商務環境安全</vt:lpstr>
      <vt:lpstr>完整性</vt:lpstr>
      <vt:lpstr>完整性</vt:lpstr>
      <vt:lpstr>完整性</vt:lpstr>
      <vt:lpstr>完整性</vt:lpstr>
      <vt:lpstr>不可否認性</vt:lpstr>
      <vt:lpstr>不可否認性</vt:lpstr>
      <vt:lpstr>確實性</vt:lpstr>
      <vt:lpstr>確實性</vt:lpstr>
      <vt:lpstr>確實性</vt:lpstr>
      <vt:lpstr>確實性</vt:lpstr>
      <vt:lpstr>確實性</vt:lpstr>
      <vt:lpstr>機密與隱私性</vt:lpstr>
      <vt:lpstr>機密與隱私性</vt:lpstr>
      <vt:lpstr>機密與隱私性</vt:lpstr>
      <vt:lpstr>機密與隱私性</vt:lpstr>
      <vt:lpstr>機密與隱私性</vt:lpstr>
      <vt:lpstr>可得性</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C2C交易-金流往來過程</vt:lpstr>
      <vt:lpstr>C2C交易-金流往來過程</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15-5 電子商務的省思與展望</vt:lpstr>
      <vt:lpstr>15-5 電子商務的省思與展望</vt:lpstr>
      <vt:lpstr>15-5 電子商務的省思與展望</vt:lpstr>
      <vt:lpstr>15-5 電子商務的省思與展望</vt:lpstr>
      <vt:lpstr>15-5 電子商務的省思與展望</vt:lpstr>
      <vt:lpstr>比較全球數個國家從事商務行為的狀況</vt:lpstr>
      <vt:lpstr> 各國電子商務和行動商務使用率之比較</vt:lpstr>
      <vt:lpstr>比較全球數個國家從事商務行為的狀況</vt:lpstr>
      <vt:lpstr>比較全球數個國家從事商務行為的狀況</vt:lpstr>
      <vt:lpstr>社群經濟</vt:lpstr>
      <vt:lpstr>社群經濟</vt:lpstr>
      <vt:lpstr>直播帶貨</vt:lpstr>
      <vt:lpstr>PowerPoint 簡報</vt:lpstr>
      <vt:lpstr>PowerPoint 簡報</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user</cp:lastModifiedBy>
  <cp:revision>199</cp:revision>
  <dcterms:created xsi:type="dcterms:W3CDTF">2015-04-21T01:58:17Z</dcterms:created>
  <dcterms:modified xsi:type="dcterms:W3CDTF">2025-06-17T08:18:16Z</dcterms:modified>
</cp:coreProperties>
</file>